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8" r:id="rId6"/>
    <p:sldId id="259" r:id="rId7"/>
    <p:sldId id="263" r:id="rId8"/>
    <p:sldId id="270" r:id="rId9"/>
    <p:sldId id="269" r:id="rId10"/>
    <p:sldId id="264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old" panose="020F0502020204030203" charset="0"/>
      <p:regular r:id="rId23"/>
    </p:embeddedFont>
    <p:embeddedFont>
      <p:font typeface="Lora" pitchFamily="2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274"/>
    <a:srgbClr val="5729CC"/>
    <a:srgbClr val="A07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>
        <p:scale>
          <a:sx n="39" d="100"/>
          <a:sy n="39" d="100"/>
        </p:scale>
        <p:origin x="1646" y="7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@AnalytixClou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www.analytixcloud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://www.linkedin.com/company/analytixcloud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t.me/azuredatafactory_azuredatabick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8911345" y="6081939"/>
            <a:ext cx="465310" cy="0"/>
          </a:xfrm>
          <a:prstGeom prst="line">
            <a:avLst/>
          </a:prstGeom>
          <a:ln w="38100" cap="flat">
            <a:solidFill>
              <a:srgbClr val="553E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Freeform 30">
            <a:hlinkClick r:id="rId2"/>
          </p:cNvPr>
          <p:cNvSpPr/>
          <p:nvPr/>
        </p:nvSpPr>
        <p:spPr>
          <a:xfrm>
            <a:off x="7213319" y="733918"/>
            <a:ext cx="3822218" cy="2985846"/>
          </a:xfrm>
          <a:custGeom>
            <a:avLst/>
            <a:gdLst/>
            <a:ahLst/>
            <a:cxnLst/>
            <a:rect l="l" t="t" r="r" b="b"/>
            <a:pathLst>
              <a:path w="3822218" h="2985846">
                <a:moveTo>
                  <a:pt x="0" y="0"/>
                </a:moveTo>
                <a:lnTo>
                  <a:pt x="3822218" y="0"/>
                </a:lnTo>
                <a:lnTo>
                  <a:pt x="3822218" y="2985846"/>
                </a:lnTo>
                <a:lnTo>
                  <a:pt x="0" y="2985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1772304" y="4628374"/>
            <a:ext cx="15525096" cy="1052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000"/>
                </a:solidFill>
                <a:latin typeface="Lato Bold"/>
              </a:rPr>
              <a:t>Dimension Modelling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16368" y="3634039"/>
            <a:ext cx="3455265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553ECB"/>
                </a:solidFill>
                <a:latin typeface="Lato Bold"/>
              </a:rPr>
              <a:t>AnalytixCloud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B43A92-DCF0-F8E3-68D4-FABEA4A91C0C}"/>
              </a:ext>
            </a:extLst>
          </p:cNvPr>
          <p:cNvGrpSpPr/>
          <p:nvPr/>
        </p:nvGrpSpPr>
        <p:grpSpPr>
          <a:xfrm>
            <a:off x="6070491" y="6444586"/>
            <a:ext cx="7873824" cy="2754808"/>
            <a:chOff x="6566051" y="6311047"/>
            <a:chExt cx="8305800" cy="311164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137CD-F2B8-AC8F-136A-B0545B1D34D4}"/>
                </a:ext>
              </a:extLst>
            </p:cNvPr>
            <p:cNvGrpSpPr/>
            <p:nvPr/>
          </p:nvGrpSpPr>
          <p:grpSpPr>
            <a:xfrm>
              <a:off x="6594095" y="6311047"/>
              <a:ext cx="677186" cy="3111646"/>
              <a:chOff x="6594095" y="6311047"/>
              <a:chExt cx="677186" cy="311164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91994C0-6A32-0916-356F-D1066D1CF376}"/>
                  </a:ext>
                </a:extLst>
              </p:cNvPr>
              <p:cNvGrpSpPr/>
              <p:nvPr/>
            </p:nvGrpSpPr>
            <p:grpSpPr>
              <a:xfrm>
                <a:off x="6605236" y="7092732"/>
                <a:ext cx="666045" cy="2329961"/>
                <a:chOff x="7606076" y="7223121"/>
                <a:chExt cx="666045" cy="2329961"/>
              </a:xfrm>
            </p:grpSpPr>
            <p:pic>
              <p:nvPicPr>
                <p:cNvPr id="35" name="Picture 34" descr="A red and white play button&#10;&#10;Description automatically generated">
                  <a:extLst>
                    <a:ext uri="{FF2B5EF4-FFF2-40B4-BE49-F238E27FC236}">
                      <a16:creationId xmlns:a16="http://schemas.microsoft.com/office/drawing/2014/main" id="{CA12D74D-1D0F-F11C-F73B-41BB091B2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6076" y="7223121"/>
                  <a:ext cx="662142" cy="66214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lue square with white letters&#10;&#10;Description automatically generated">
                  <a:extLst>
                    <a:ext uri="{FF2B5EF4-FFF2-40B4-BE49-F238E27FC236}">
                      <a16:creationId xmlns:a16="http://schemas.microsoft.com/office/drawing/2014/main" id="{9A45B27E-2BB7-55DD-315B-BC14DF66A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3753" y="8894714"/>
                  <a:ext cx="658368" cy="658368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ue circle with a white paper airplane in the middle&#10;&#10;Description automatically generated">
                  <a:extLst>
                    <a:ext uri="{FF2B5EF4-FFF2-40B4-BE49-F238E27FC236}">
                      <a16:creationId xmlns:a16="http://schemas.microsoft.com/office/drawing/2014/main" id="{7382EB7A-58D5-B391-7D9F-DEAF87CE4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6076" y="8041325"/>
                  <a:ext cx="658368" cy="658368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 descr="A blue globe with black text&#10;&#10;Description automatically generated">
                <a:extLst>
                  <a:ext uri="{FF2B5EF4-FFF2-40B4-BE49-F238E27FC236}">
                    <a16:creationId xmlns:a16="http://schemas.microsoft.com/office/drawing/2014/main" id="{004BDFAC-3D72-9EE9-8243-7CAC38F7E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4095" y="6311047"/>
                <a:ext cx="658368" cy="658368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B1293C9-B8FF-1954-E059-4AB7F98A705E}"/>
                </a:ext>
              </a:extLst>
            </p:cNvPr>
            <p:cNvGrpSpPr/>
            <p:nvPr/>
          </p:nvGrpSpPr>
          <p:grpSpPr>
            <a:xfrm>
              <a:off x="6566051" y="6403441"/>
              <a:ext cx="8305800" cy="2832295"/>
              <a:chOff x="6337019" y="6434364"/>
              <a:chExt cx="8305800" cy="2832295"/>
            </a:xfrm>
          </p:grpSpPr>
          <p:sp>
            <p:nvSpPr>
              <p:cNvPr id="33" name="TextBox 33"/>
              <p:cNvSpPr txBox="1"/>
              <p:nvPr/>
            </p:nvSpPr>
            <p:spPr>
              <a:xfrm>
                <a:off x="7022819" y="6434364"/>
                <a:ext cx="3861362" cy="4049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Lato"/>
                    <a:hlinkClick r:id="rId2"/>
                  </a:rPr>
                  <a:t>www.analytixcloud.com</a:t>
                </a:r>
                <a:endParaRPr lang="en-US" sz="2500" dirty="0">
                  <a:solidFill>
                    <a:srgbClr val="000000"/>
                  </a:solidFill>
                  <a:latin typeface="Lato"/>
                </a:endParaRPr>
              </a:p>
            </p:txBody>
          </p:sp>
          <p:sp>
            <p:nvSpPr>
              <p:cNvPr id="48" name="TextBox 33">
                <a:extLst>
                  <a:ext uri="{FF2B5EF4-FFF2-40B4-BE49-F238E27FC236}">
                    <a16:creationId xmlns:a16="http://schemas.microsoft.com/office/drawing/2014/main" id="{F5C9D7A1-FC4B-77E6-73C3-F34BEDB2C5AA}"/>
                  </a:ext>
                </a:extLst>
              </p:cNvPr>
              <p:cNvSpPr txBox="1"/>
              <p:nvPr/>
            </p:nvSpPr>
            <p:spPr>
              <a:xfrm>
                <a:off x="6804293" y="7193699"/>
                <a:ext cx="6085926" cy="8537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Lato"/>
                    <a:hlinkClick r:id="rId8"/>
                  </a:rPr>
                  <a:t>www.youtube.com/@AnalytixCloud</a:t>
                </a:r>
                <a:endParaRPr lang="en-US" sz="2500" dirty="0">
                  <a:solidFill>
                    <a:srgbClr val="000000"/>
                  </a:solidFill>
                  <a:latin typeface="Lato"/>
                </a:endParaRPr>
              </a:p>
              <a:p>
                <a:pPr algn="ctr">
                  <a:lnSpc>
                    <a:spcPts val="3500"/>
                  </a:lnSpc>
                </a:pPr>
                <a:endParaRPr lang="en-US" sz="2500" dirty="0">
                  <a:solidFill>
                    <a:srgbClr val="000000"/>
                  </a:solidFill>
                  <a:latin typeface="Lato"/>
                </a:endParaRPr>
              </a:p>
            </p:txBody>
          </p:sp>
          <p:sp>
            <p:nvSpPr>
              <p:cNvPr id="51" name="TextBox 33">
                <a:extLst>
                  <a:ext uri="{FF2B5EF4-FFF2-40B4-BE49-F238E27FC236}">
                    <a16:creationId xmlns:a16="http://schemas.microsoft.com/office/drawing/2014/main" id="{F4F52D42-CFA1-EB37-D336-AC88E1FC79BE}"/>
                  </a:ext>
                </a:extLst>
              </p:cNvPr>
              <p:cNvSpPr txBox="1"/>
              <p:nvPr/>
            </p:nvSpPr>
            <p:spPr>
              <a:xfrm>
                <a:off x="6425638" y="7997059"/>
                <a:ext cx="8217181" cy="8802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2800" dirty="0">
                    <a:hlinkClick r:id="rId9"/>
                  </a:rPr>
                  <a:t>www.t.me/azuredatafactory_azuredatabicks</a:t>
                </a:r>
                <a:endParaRPr lang="en-US" sz="2800" dirty="0"/>
              </a:p>
              <a:p>
                <a:pPr algn="ctr">
                  <a:lnSpc>
                    <a:spcPts val="3500"/>
                  </a:lnSpc>
                </a:pPr>
                <a:endParaRPr lang="en-US" sz="2800" dirty="0"/>
              </a:p>
            </p:txBody>
          </p:sp>
          <p:sp>
            <p:nvSpPr>
              <p:cNvPr id="54" name="TextBox 33">
                <a:extLst>
                  <a:ext uri="{FF2B5EF4-FFF2-40B4-BE49-F238E27FC236}">
                    <a16:creationId xmlns:a16="http://schemas.microsoft.com/office/drawing/2014/main" id="{4A320A09-22EF-BE53-BFEB-808C84963DC2}"/>
                  </a:ext>
                </a:extLst>
              </p:cNvPr>
              <p:cNvSpPr txBox="1"/>
              <p:nvPr/>
            </p:nvSpPr>
            <p:spPr>
              <a:xfrm>
                <a:off x="6337019" y="8835259"/>
                <a:ext cx="8217181" cy="43140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2800" dirty="0">
                    <a:hlinkClick r:id="rId10"/>
                  </a:rPr>
                  <a:t>www.linkedin.com/company/analytixcloud</a:t>
                </a:r>
                <a:endParaRPr lang="en-US" sz="2800" dirty="0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D6A3C33C-23FB-40FD-2B4E-AC574EA1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57" y="1943100"/>
            <a:ext cx="15418590" cy="6245594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A77CF060-A688-28BA-7D66-A675C27D8089}"/>
              </a:ext>
            </a:extLst>
          </p:cNvPr>
          <p:cNvSpPr/>
          <p:nvPr/>
        </p:nvSpPr>
        <p:spPr>
          <a:xfrm>
            <a:off x="6790055" y="4644918"/>
            <a:ext cx="10295237" cy="677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Case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2454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D486E5F3-BE77-747E-4E4B-5C903C4B57D5}"/>
              </a:ext>
            </a:extLst>
          </p:cNvPr>
          <p:cNvSpPr/>
          <p:nvPr/>
        </p:nvSpPr>
        <p:spPr>
          <a:xfrm>
            <a:off x="802869" y="526529"/>
            <a:ext cx="16682262" cy="9163551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D6A3C33C-23FB-40FD-2B4E-AC574EA1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3" y="526529"/>
            <a:ext cx="16156404" cy="3067192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A77CF060-A688-28BA-7D66-A675C27D8089}"/>
              </a:ext>
            </a:extLst>
          </p:cNvPr>
          <p:cNvSpPr/>
          <p:nvPr/>
        </p:nvSpPr>
        <p:spPr>
          <a:xfrm>
            <a:off x="3335712" y="3933503"/>
            <a:ext cx="10295237" cy="677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Challenges in Data Modelling</a:t>
            </a:r>
            <a:endParaRPr lang="en-US" sz="4374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68CD32F9-3488-FD7B-08E3-403C942D617B}"/>
              </a:ext>
            </a:extLst>
          </p:cNvPr>
          <p:cNvSpPr/>
          <p:nvPr/>
        </p:nvSpPr>
        <p:spPr>
          <a:xfrm>
            <a:off x="3335713" y="4961133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8473B2A4-10F7-A7B6-C530-E5F90CD7B59F}"/>
              </a:ext>
            </a:extLst>
          </p:cNvPr>
          <p:cNvSpPr/>
          <p:nvPr/>
        </p:nvSpPr>
        <p:spPr>
          <a:xfrm>
            <a:off x="3571694" y="5197113"/>
            <a:ext cx="2569273" cy="338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Inconsistency</a:t>
            </a:r>
            <a:endParaRPr lang="en-US" sz="2187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DEC44748-9896-2B2D-AE32-BDB1C32B4553}"/>
              </a:ext>
            </a:extLst>
          </p:cNvPr>
          <p:cNvSpPr/>
          <p:nvPr/>
        </p:nvSpPr>
        <p:spPr>
          <a:xfrm>
            <a:off x="3571695" y="5766471"/>
            <a:ext cx="2971738" cy="1387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Inaccurate, incomplete, or duplicate data can lead to inconsistent analysis and decision making.</a:t>
            </a:r>
            <a:endParaRPr lang="en-US" sz="175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5F515C1E-F95A-FD2E-04FD-518D69B100FB}"/>
              </a:ext>
            </a:extLst>
          </p:cNvPr>
          <p:cNvSpPr/>
          <p:nvPr/>
        </p:nvSpPr>
        <p:spPr>
          <a:xfrm>
            <a:off x="7465879" y="4951125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0A38F09D-0473-ED26-0B55-7786993FC43D}"/>
              </a:ext>
            </a:extLst>
          </p:cNvPr>
          <p:cNvSpPr/>
          <p:nvPr/>
        </p:nvSpPr>
        <p:spPr>
          <a:xfrm>
            <a:off x="7514431" y="5197112"/>
            <a:ext cx="2971738" cy="677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Relationships</a:t>
            </a:r>
            <a:endParaRPr lang="en-US" sz="2187" dirty="0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C3F4538B-6894-31F8-93F7-8FBA09E83967}"/>
              </a:ext>
            </a:extLst>
          </p:cNvPr>
          <p:cNvSpPr/>
          <p:nvPr/>
        </p:nvSpPr>
        <p:spPr>
          <a:xfrm>
            <a:off x="7510565" y="5749284"/>
            <a:ext cx="2971738" cy="173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models sometimes involve complex relationships that require careful consideration and documentation.</a:t>
            </a:r>
            <a:endParaRPr lang="en-US" sz="1750" dirty="0"/>
          </a:p>
        </p:txBody>
      </p:sp>
      <p:sp>
        <p:nvSpPr>
          <p:cNvPr id="41" name="Shape 8">
            <a:extLst>
              <a:ext uri="{FF2B5EF4-FFF2-40B4-BE49-F238E27FC236}">
                <a16:creationId xmlns:a16="http://schemas.microsoft.com/office/drawing/2014/main" id="{085AF6AA-627F-ABE1-C4E2-E42EF7E7753A}"/>
              </a:ext>
            </a:extLst>
          </p:cNvPr>
          <p:cNvSpPr/>
          <p:nvPr/>
        </p:nvSpPr>
        <p:spPr>
          <a:xfrm>
            <a:off x="11680132" y="4951125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F6A6E72C-A68E-E34F-ED56-164330FCC9F0}"/>
              </a:ext>
            </a:extLst>
          </p:cNvPr>
          <p:cNvSpPr/>
          <p:nvPr/>
        </p:nvSpPr>
        <p:spPr>
          <a:xfrm>
            <a:off x="12037536" y="5197113"/>
            <a:ext cx="2453700" cy="338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 Issues</a:t>
            </a:r>
            <a:endParaRPr lang="en-US" sz="2187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AC70565-C68E-8380-876A-F14286129EE7}"/>
              </a:ext>
            </a:extLst>
          </p:cNvPr>
          <p:cNvSpPr/>
          <p:nvPr/>
        </p:nvSpPr>
        <p:spPr>
          <a:xfrm>
            <a:off x="11995581" y="5774552"/>
            <a:ext cx="2971738" cy="173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 data volumes grow, data modelling techniques need to accommodate the increasing scale effectively.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8374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D6A3C33C-23FB-40FD-2B4E-AC574EA1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3" y="526529"/>
            <a:ext cx="16156404" cy="3067192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A77CF060-A688-28BA-7D66-A675C27D8089}"/>
              </a:ext>
            </a:extLst>
          </p:cNvPr>
          <p:cNvSpPr/>
          <p:nvPr/>
        </p:nvSpPr>
        <p:spPr>
          <a:xfrm>
            <a:off x="3335712" y="3933503"/>
            <a:ext cx="10295237" cy="677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Challenges in Data Modelling</a:t>
            </a:r>
            <a:endParaRPr lang="en-US" sz="4374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68CD32F9-3488-FD7B-08E3-403C942D617B}"/>
              </a:ext>
            </a:extLst>
          </p:cNvPr>
          <p:cNvSpPr/>
          <p:nvPr/>
        </p:nvSpPr>
        <p:spPr>
          <a:xfrm>
            <a:off x="3335713" y="4961133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8473B2A4-10F7-A7B6-C530-E5F90CD7B59F}"/>
              </a:ext>
            </a:extLst>
          </p:cNvPr>
          <p:cNvSpPr/>
          <p:nvPr/>
        </p:nvSpPr>
        <p:spPr>
          <a:xfrm>
            <a:off x="3571694" y="5197113"/>
            <a:ext cx="2569273" cy="338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Inconsistency</a:t>
            </a:r>
            <a:endParaRPr lang="en-US" sz="2187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DEC44748-9896-2B2D-AE32-BDB1C32B4553}"/>
              </a:ext>
            </a:extLst>
          </p:cNvPr>
          <p:cNvSpPr/>
          <p:nvPr/>
        </p:nvSpPr>
        <p:spPr>
          <a:xfrm>
            <a:off x="3571695" y="5766471"/>
            <a:ext cx="2971738" cy="1387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Inaccurate, incomplete, or duplicate data can lead to inconsistent analysis and decision making.</a:t>
            </a:r>
            <a:endParaRPr lang="en-US" sz="175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5F515C1E-F95A-FD2E-04FD-518D69B100FB}"/>
              </a:ext>
            </a:extLst>
          </p:cNvPr>
          <p:cNvSpPr/>
          <p:nvPr/>
        </p:nvSpPr>
        <p:spPr>
          <a:xfrm>
            <a:off x="7465879" y="4951125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0A38F09D-0473-ED26-0B55-7786993FC43D}"/>
              </a:ext>
            </a:extLst>
          </p:cNvPr>
          <p:cNvSpPr/>
          <p:nvPr/>
        </p:nvSpPr>
        <p:spPr>
          <a:xfrm>
            <a:off x="7514431" y="5197112"/>
            <a:ext cx="2971738" cy="677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Relationships</a:t>
            </a:r>
            <a:endParaRPr lang="en-US" sz="2187" dirty="0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C3F4538B-6894-31F8-93F7-8FBA09E83967}"/>
              </a:ext>
            </a:extLst>
          </p:cNvPr>
          <p:cNvSpPr/>
          <p:nvPr/>
        </p:nvSpPr>
        <p:spPr>
          <a:xfrm>
            <a:off x="7510565" y="5749284"/>
            <a:ext cx="2971738" cy="173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models sometimes involve complex relationships that require careful consideration and documentation.</a:t>
            </a:r>
            <a:endParaRPr lang="en-US" sz="1750" dirty="0"/>
          </a:p>
        </p:txBody>
      </p:sp>
      <p:sp>
        <p:nvSpPr>
          <p:cNvPr id="41" name="Shape 8">
            <a:extLst>
              <a:ext uri="{FF2B5EF4-FFF2-40B4-BE49-F238E27FC236}">
                <a16:creationId xmlns:a16="http://schemas.microsoft.com/office/drawing/2014/main" id="{085AF6AA-627F-ABE1-C4E2-E42EF7E7753A}"/>
              </a:ext>
            </a:extLst>
          </p:cNvPr>
          <p:cNvSpPr/>
          <p:nvPr/>
        </p:nvSpPr>
        <p:spPr>
          <a:xfrm>
            <a:off x="11680132" y="4951125"/>
            <a:ext cx="3492928" cy="3090142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F6A6E72C-A68E-E34F-ED56-164330FCC9F0}"/>
              </a:ext>
            </a:extLst>
          </p:cNvPr>
          <p:cNvSpPr/>
          <p:nvPr/>
        </p:nvSpPr>
        <p:spPr>
          <a:xfrm>
            <a:off x="12037536" y="5197113"/>
            <a:ext cx="2453700" cy="338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 Issues</a:t>
            </a:r>
            <a:endParaRPr lang="en-US" sz="2187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AC70565-C68E-8380-876A-F14286129EE7}"/>
              </a:ext>
            </a:extLst>
          </p:cNvPr>
          <p:cNvSpPr/>
          <p:nvPr/>
        </p:nvSpPr>
        <p:spPr>
          <a:xfrm>
            <a:off x="11995581" y="5774552"/>
            <a:ext cx="2971738" cy="173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 data volumes grow, data modelling techniques need to accommodate the increasing scale effectively.</a:t>
            </a:r>
            <a:endParaRPr lang="en-US" sz="1750" dirty="0"/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288ECA46-E227-840F-5972-9045C3CA1A7B}"/>
              </a:ext>
            </a:extLst>
          </p:cNvPr>
          <p:cNvSpPr/>
          <p:nvPr/>
        </p:nvSpPr>
        <p:spPr>
          <a:xfrm>
            <a:off x="875406" y="555581"/>
            <a:ext cx="16726794" cy="9120254"/>
          </a:xfrm>
          <a:prstGeom prst="rect">
            <a:avLst/>
          </a:prstGeom>
          <a:solidFill>
            <a:srgbClr val="0C0C0C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4" name="Image 1" descr="preencoded.png">
            <a:extLst>
              <a:ext uri="{FF2B5EF4-FFF2-40B4-BE49-F238E27FC236}">
                <a16:creationId xmlns:a16="http://schemas.microsoft.com/office/drawing/2014/main" id="{71AE3573-A70A-49D8-826D-02EA5553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6" y="342900"/>
            <a:ext cx="16268322" cy="2931026"/>
          </a:xfrm>
          <a:prstGeom prst="rect">
            <a:avLst/>
          </a:prstGeom>
        </p:spPr>
      </p:pic>
      <p:sp>
        <p:nvSpPr>
          <p:cNvPr id="45" name="Text 1">
            <a:extLst>
              <a:ext uri="{FF2B5EF4-FFF2-40B4-BE49-F238E27FC236}">
                <a16:creationId xmlns:a16="http://schemas.microsoft.com/office/drawing/2014/main" id="{374D720B-0A0D-BFBB-9925-7150C9F54D5D}"/>
              </a:ext>
            </a:extLst>
          </p:cNvPr>
          <p:cNvSpPr/>
          <p:nvPr/>
        </p:nvSpPr>
        <p:spPr>
          <a:xfrm>
            <a:off x="3476921" y="3771340"/>
            <a:ext cx="8291707" cy="702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9"/>
              </a:lnSpc>
              <a:buNone/>
            </a:pPr>
            <a:r>
              <a:rPr lang="en-US" sz="4151" b="1" kern="0" spc="-12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Best Practices in Data Modelling</a:t>
            </a:r>
            <a:endParaRPr lang="en-US" sz="4151" dirty="0"/>
          </a:p>
        </p:txBody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126BBBF9-0425-CBB5-CD8F-316E3E38C29E}"/>
              </a:ext>
            </a:extLst>
          </p:cNvPr>
          <p:cNvSpPr/>
          <p:nvPr/>
        </p:nvSpPr>
        <p:spPr>
          <a:xfrm>
            <a:off x="3476922" y="4911244"/>
            <a:ext cx="527582" cy="506046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097">
            <a:solidFill>
              <a:srgbClr val="970248"/>
            </a:solidFill>
            <a:prstDash val="solid"/>
          </a:ln>
        </p:spPr>
      </p:sp>
      <p:sp>
        <p:nvSpPr>
          <p:cNvPr id="47" name="Text 3">
            <a:extLst>
              <a:ext uri="{FF2B5EF4-FFF2-40B4-BE49-F238E27FC236}">
                <a16:creationId xmlns:a16="http://schemas.microsoft.com/office/drawing/2014/main" id="{8064865B-1CDD-27DE-1F38-2E6285801CDC}"/>
              </a:ext>
            </a:extLst>
          </p:cNvPr>
          <p:cNvSpPr/>
          <p:nvPr/>
        </p:nvSpPr>
        <p:spPr>
          <a:xfrm>
            <a:off x="3649324" y="4950773"/>
            <a:ext cx="144042" cy="421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491" dirty="0"/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26827F53-DF1C-5EC6-14C3-976F64E4A70C}"/>
              </a:ext>
            </a:extLst>
          </p:cNvPr>
          <p:cNvSpPr/>
          <p:nvPr/>
        </p:nvSpPr>
        <p:spPr>
          <a:xfrm>
            <a:off x="4162244" y="4983753"/>
            <a:ext cx="2575817" cy="1054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Standardization of Naming Conventions</a:t>
            </a:r>
            <a:endParaRPr lang="en-US" sz="2076" dirty="0"/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F55CD60-B23A-A279-C3CE-E174C0710080}"/>
              </a:ext>
            </a:extLst>
          </p:cNvPr>
          <p:cNvSpPr/>
          <p:nvPr/>
        </p:nvSpPr>
        <p:spPr>
          <a:xfrm>
            <a:off x="4162244" y="6182951"/>
            <a:ext cx="2575817" cy="179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Consistent naming conventions improve understanding and maintainability of data models.</a:t>
            </a:r>
            <a:endParaRPr lang="en-US" sz="1660" dirty="0"/>
          </a:p>
        </p:txBody>
      </p:sp>
      <p:sp>
        <p:nvSpPr>
          <p:cNvPr id="50" name="Shape 6">
            <a:extLst>
              <a:ext uri="{FF2B5EF4-FFF2-40B4-BE49-F238E27FC236}">
                <a16:creationId xmlns:a16="http://schemas.microsoft.com/office/drawing/2014/main" id="{ABA357C0-1AFE-30DF-1BB1-593BB6EA8550}"/>
              </a:ext>
            </a:extLst>
          </p:cNvPr>
          <p:cNvSpPr/>
          <p:nvPr/>
        </p:nvSpPr>
        <p:spPr>
          <a:xfrm>
            <a:off x="6689585" y="4911244"/>
            <a:ext cx="527582" cy="506046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097">
            <a:solidFill>
              <a:srgbClr val="970248"/>
            </a:solidFill>
            <a:prstDash val="solid"/>
          </a:ln>
        </p:spPr>
      </p:sp>
      <p:sp>
        <p:nvSpPr>
          <p:cNvPr id="51" name="Text 7">
            <a:extLst>
              <a:ext uri="{FF2B5EF4-FFF2-40B4-BE49-F238E27FC236}">
                <a16:creationId xmlns:a16="http://schemas.microsoft.com/office/drawing/2014/main" id="{FBEA6ECA-38D0-BB95-3B9E-F9E63087F688}"/>
              </a:ext>
            </a:extLst>
          </p:cNvPr>
          <p:cNvSpPr/>
          <p:nvPr/>
        </p:nvSpPr>
        <p:spPr>
          <a:xfrm>
            <a:off x="6831508" y="4950773"/>
            <a:ext cx="211827" cy="421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491" dirty="0"/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F31CC957-FE0D-777A-50E2-65835E2A436E}"/>
              </a:ext>
            </a:extLst>
          </p:cNvPr>
          <p:cNvSpPr/>
          <p:nvPr/>
        </p:nvSpPr>
        <p:spPr>
          <a:xfrm>
            <a:off x="7374908" y="4983754"/>
            <a:ext cx="2575817" cy="702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Documentation and Maintenance</a:t>
            </a:r>
            <a:endParaRPr lang="en-US" sz="2076" dirty="0"/>
          </a:p>
        </p:txBody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242C2BBA-85B5-B607-5FCC-34504290556F}"/>
              </a:ext>
            </a:extLst>
          </p:cNvPr>
          <p:cNvSpPr/>
          <p:nvPr/>
        </p:nvSpPr>
        <p:spPr>
          <a:xfrm>
            <a:off x="7374908" y="5853505"/>
            <a:ext cx="2575817" cy="21585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Thorough documentation and regular updates ensure the longevity and reliability of data models.</a:t>
            </a:r>
            <a:endParaRPr lang="en-US" sz="1660" dirty="0"/>
          </a:p>
        </p:txBody>
      </p:sp>
      <p:sp>
        <p:nvSpPr>
          <p:cNvPr id="54" name="Shape 10">
            <a:extLst>
              <a:ext uri="{FF2B5EF4-FFF2-40B4-BE49-F238E27FC236}">
                <a16:creationId xmlns:a16="http://schemas.microsoft.com/office/drawing/2014/main" id="{DB45FC07-76C0-C103-61F6-05D26DE4B274}"/>
              </a:ext>
            </a:extLst>
          </p:cNvPr>
          <p:cNvSpPr/>
          <p:nvPr/>
        </p:nvSpPr>
        <p:spPr>
          <a:xfrm>
            <a:off x="9902249" y="4911244"/>
            <a:ext cx="527582" cy="506046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097">
            <a:solidFill>
              <a:srgbClr val="970248"/>
            </a:solidFill>
            <a:prstDash val="solid"/>
          </a:ln>
        </p:spPr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C599AC89-9AC8-D825-FC8B-5B6F2F9D5C7C}"/>
              </a:ext>
            </a:extLst>
          </p:cNvPr>
          <p:cNvSpPr/>
          <p:nvPr/>
        </p:nvSpPr>
        <p:spPr>
          <a:xfrm>
            <a:off x="10044171" y="4950773"/>
            <a:ext cx="211827" cy="421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491" dirty="0"/>
          </a:p>
        </p:txBody>
      </p:sp>
      <p:sp>
        <p:nvSpPr>
          <p:cNvPr id="56" name="Text 12">
            <a:extLst>
              <a:ext uri="{FF2B5EF4-FFF2-40B4-BE49-F238E27FC236}">
                <a16:creationId xmlns:a16="http://schemas.microsoft.com/office/drawing/2014/main" id="{BCB9FAEF-FB34-78EA-8C5A-C1C86265D5F9}"/>
              </a:ext>
            </a:extLst>
          </p:cNvPr>
          <p:cNvSpPr/>
          <p:nvPr/>
        </p:nvSpPr>
        <p:spPr>
          <a:xfrm>
            <a:off x="10587571" y="4983753"/>
            <a:ext cx="2575817" cy="1054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Collaboration between Business and IT Teams</a:t>
            </a:r>
            <a:endParaRPr lang="en-US" sz="2076" dirty="0"/>
          </a:p>
        </p:txBody>
      </p:sp>
      <p:sp>
        <p:nvSpPr>
          <p:cNvPr id="57" name="Text 13">
            <a:extLst>
              <a:ext uri="{FF2B5EF4-FFF2-40B4-BE49-F238E27FC236}">
                <a16:creationId xmlns:a16="http://schemas.microsoft.com/office/drawing/2014/main" id="{9B1C176E-A7CE-7AB1-7F92-46510BF9D143}"/>
              </a:ext>
            </a:extLst>
          </p:cNvPr>
          <p:cNvSpPr/>
          <p:nvPr/>
        </p:nvSpPr>
        <p:spPr>
          <a:xfrm>
            <a:off x="10587571" y="6182951"/>
            <a:ext cx="2575817" cy="21585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Cross-functional collaboration ensures alignment between business requirements and technical implementation.</a:t>
            </a:r>
            <a:endParaRPr lang="en-US" sz="1660" dirty="0"/>
          </a:p>
        </p:txBody>
      </p:sp>
    </p:spTree>
    <p:extLst>
      <p:ext uri="{BB962C8B-B14F-4D97-AF65-F5344CB8AC3E}">
        <p14:creationId xmlns:p14="http://schemas.microsoft.com/office/powerpoint/2010/main" val="306876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E962F24-150C-29C2-23F5-942E4754BED5}"/>
              </a:ext>
            </a:extLst>
          </p:cNvPr>
          <p:cNvSpPr txBox="1"/>
          <p:nvPr/>
        </p:nvSpPr>
        <p:spPr>
          <a:xfrm>
            <a:off x="1062210" y="4192875"/>
            <a:ext cx="15525096" cy="118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IN" sz="9600" b="1" i="0" dirty="0">
                <a:solidFill>
                  <a:srgbClr val="5729CC"/>
                </a:solidFill>
                <a:effectLst/>
                <a:latin typeface="Söhne"/>
              </a:rPr>
              <a:t>Thank</a:t>
            </a:r>
            <a:r>
              <a:rPr lang="en-IN" sz="9600" b="1" i="0" dirty="0">
                <a:effectLst/>
                <a:latin typeface="Söhne"/>
              </a:rPr>
              <a:t> </a:t>
            </a:r>
            <a:r>
              <a:rPr lang="en-IN" sz="9600" b="1" i="0" dirty="0">
                <a:solidFill>
                  <a:srgbClr val="DA5274"/>
                </a:solidFill>
                <a:effectLst/>
                <a:latin typeface="Söhne"/>
              </a:rPr>
              <a:t>You</a:t>
            </a:r>
            <a:endParaRPr lang="en-US" sz="9600" dirty="0">
              <a:solidFill>
                <a:srgbClr val="DA5274"/>
              </a:solidFill>
              <a:latin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37528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0B28FF9D-A79F-2C6B-BC7A-2BC44BAB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0" y="252408"/>
            <a:ext cx="16465847" cy="9262039"/>
          </a:xfrm>
          <a:prstGeom prst="rect">
            <a:avLst/>
          </a:prstGeom>
        </p:spPr>
      </p:pic>
      <p:sp>
        <p:nvSpPr>
          <p:cNvPr id="32" name="Shape 0">
            <a:extLst>
              <a:ext uri="{FF2B5EF4-FFF2-40B4-BE49-F238E27FC236}">
                <a16:creationId xmlns:a16="http://schemas.microsoft.com/office/drawing/2014/main" id="{B9DA87E9-28EA-88D5-9542-38A3FDE95D7E}"/>
              </a:ext>
            </a:extLst>
          </p:cNvPr>
          <p:cNvSpPr/>
          <p:nvPr/>
        </p:nvSpPr>
        <p:spPr>
          <a:xfrm>
            <a:off x="93301" y="64693"/>
            <a:ext cx="17956738" cy="10037625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BEDA53E4-5100-CCE0-EC40-D4A4CC4D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" y="206305"/>
            <a:ext cx="6943023" cy="9828288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41A46229-E24D-C02A-FBA7-796F718F0B80}"/>
              </a:ext>
            </a:extLst>
          </p:cNvPr>
          <p:cNvSpPr/>
          <p:nvPr/>
        </p:nvSpPr>
        <p:spPr>
          <a:xfrm>
            <a:off x="7588624" y="3390900"/>
            <a:ext cx="6001699" cy="858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Modelling</a:t>
            </a:r>
            <a:endParaRPr lang="en-US" sz="5249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BC8B04C7-FA20-99C5-8168-8C32032D545E}"/>
              </a:ext>
            </a:extLst>
          </p:cNvPr>
          <p:cNvSpPr/>
          <p:nvPr/>
        </p:nvSpPr>
        <p:spPr>
          <a:xfrm>
            <a:off x="7620000" y="4564831"/>
            <a:ext cx="8415698" cy="10988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modelling is a crucial process that helps organizations analyze and organize their data to make informed decisions. Let's dive into the world of data modelling and its importance.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18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3E992693-E6A9-2152-3AB8-070D5BF2FF38}"/>
              </a:ext>
            </a:extLst>
          </p:cNvPr>
          <p:cNvSpPr/>
          <p:nvPr/>
        </p:nvSpPr>
        <p:spPr>
          <a:xfrm>
            <a:off x="653958" y="576455"/>
            <a:ext cx="16617871" cy="9075054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42B835C-4841-D301-6B1E-AE7849BD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268" y="515201"/>
            <a:ext cx="4213656" cy="9106048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7AE1F3AC-0D45-10C6-6DFA-6467A74E0772}"/>
              </a:ext>
            </a:extLst>
          </p:cNvPr>
          <p:cNvSpPr/>
          <p:nvPr/>
        </p:nvSpPr>
        <p:spPr>
          <a:xfrm>
            <a:off x="1802784" y="836168"/>
            <a:ext cx="5861829" cy="734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Types of Data Modeling</a:t>
            </a:r>
            <a:endParaRPr lang="en-US" sz="4374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F97764E4-4F05-407B-CA7A-42A988EACD84}"/>
              </a:ext>
            </a:extLst>
          </p:cNvPr>
          <p:cNvSpPr/>
          <p:nvPr/>
        </p:nvSpPr>
        <p:spPr>
          <a:xfrm>
            <a:off x="2059083" y="1819459"/>
            <a:ext cx="567858" cy="528867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800CE24-DB43-075E-8DB8-3B657FC38F78}"/>
              </a:ext>
            </a:extLst>
          </p:cNvPr>
          <p:cNvSpPr/>
          <p:nvPr/>
        </p:nvSpPr>
        <p:spPr>
          <a:xfrm>
            <a:off x="2265115" y="1850545"/>
            <a:ext cx="155793" cy="440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3987E706-82F0-0DF4-A670-FDB7E6993218}"/>
              </a:ext>
            </a:extLst>
          </p:cNvPr>
          <p:cNvSpPr/>
          <p:nvPr/>
        </p:nvSpPr>
        <p:spPr>
          <a:xfrm>
            <a:off x="2644572" y="1864901"/>
            <a:ext cx="3202807" cy="367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Hierarchical data models</a:t>
            </a:r>
            <a:endParaRPr lang="en-US" sz="2187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B8204457-88B4-BE1C-D0A7-6FD02B930FAB}"/>
              </a:ext>
            </a:extLst>
          </p:cNvPr>
          <p:cNvSpPr/>
          <p:nvPr/>
        </p:nvSpPr>
        <p:spPr>
          <a:xfrm>
            <a:off x="2626643" y="2309730"/>
            <a:ext cx="9750422" cy="375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 one-to-many relationships in a treelike format. In this type of model, each record has a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single root or parent which maps to one or more child tables.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F67A9F51-0179-AC6F-E03F-80DA4F9B6C05}"/>
              </a:ext>
            </a:extLst>
          </p:cNvPr>
          <p:cNvSpPr/>
          <p:nvPr/>
        </p:nvSpPr>
        <p:spPr>
          <a:xfrm>
            <a:off x="2021348" y="3347615"/>
            <a:ext cx="567858" cy="528867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F162D6ED-482F-AC9D-5CBD-33B52FF77119}"/>
              </a:ext>
            </a:extLst>
          </p:cNvPr>
          <p:cNvSpPr/>
          <p:nvPr/>
        </p:nvSpPr>
        <p:spPr>
          <a:xfrm>
            <a:off x="2209372" y="3366288"/>
            <a:ext cx="233688" cy="440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9822EA55-698C-FC70-D7EC-05F9A810E4A0}"/>
              </a:ext>
            </a:extLst>
          </p:cNvPr>
          <p:cNvSpPr/>
          <p:nvPr/>
        </p:nvSpPr>
        <p:spPr>
          <a:xfrm>
            <a:off x="2626037" y="3411163"/>
            <a:ext cx="2625347" cy="367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Relational data models </a:t>
            </a:r>
            <a:endParaRPr lang="en-US" sz="2187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B62FB63B-0387-5AA9-04D5-70B0A818C750}"/>
              </a:ext>
            </a:extLst>
          </p:cNvPr>
          <p:cNvSpPr/>
          <p:nvPr/>
        </p:nvSpPr>
        <p:spPr>
          <a:xfrm>
            <a:off x="2617855" y="3815406"/>
            <a:ext cx="9750422" cy="7519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Relational databases frequently employ structured query language (SQL) for data management. These databases work well for maintaining data integrity and minimizing redundancy. They’re often used in point-of-sale systems, as well as for other types of transaction processing.</a:t>
            </a:r>
            <a:endParaRPr lang="en-US" sz="175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9D3C7BF4-849D-877B-5428-960AF5C75A63}"/>
              </a:ext>
            </a:extLst>
          </p:cNvPr>
          <p:cNvSpPr/>
          <p:nvPr/>
        </p:nvSpPr>
        <p:spPr>
          <a:xfrm>
            <a:off x="2042287" y="5329850"/>
            <a:ext cx="567858" cy="528867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11C3AF2B-FD78-9458-C9ED-C553EF52D41F}"/>
              </a:ext>
            </a:extLst>
          </p:cNvPr>
          <p:cNvSpPr/>
          <p:nvPr/>
        </p:nvSpPr>
        <p:spPr>
          <a:xfrm>
            <a:off x="2230494" y="5344776"/>
            <a:ext cx="225034" cy="440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88772510-CFD2-AF55-FAAF-CD32B142684A}"/>
              </a:ext>
            </a:extLst>
          </p:cNvPr>
          <p:cNvSpPr/>
          <p:nvPr/>
        </p:nvSpPr>
        <p:spPr>
          <a:xfrm>
            <a:off x="2662598" y="5350032"/>
            <a:ext cx="2788984" cy="367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Entity-relationship (ER) data models</a:t>
            </a:r>
            <a:endParaRPr lang="en-US" sz="2187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11B485F2-31F5-6EF8-EDB3-E089E1FFFB44}"/>
              </a:ext>
            </a:extLst>
          </p:cNvPr>
          <p:cNvSpPr/>
          <p:nvPr/>
        </p:nvSpPr>
        <p:spPr>
          <a:xfrm>
            <a:off x="2644572" y="5730606"/>
            <a:ext cx="9750422" cy="7519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formal diagrams to represent the relationships between entities in a database.</a:t>
            </a:r>
            <a:endParaRPr lang="en-US" sz="175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3272621B-739B-7AFD-0E67-099B3E5525C8}"/>
              </a:ext>
            </a:extLst>
          </p:cNvPr>
          <p:cNvSpPr/>
          <p:nvPr/>
        </p:nvSpPr>
        <p:spPr>
          <a:xfrm>
            <a:off x="2610145" y="6542446"/>
            <a:ext cx="2788984" cy="13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47" name="Text 13">
            <a:extLst>
              <a:ext uri="{FF2B5EF4-FFF2-40B4-BE49-F238E27FC236}">
                <a16:creationId xmlns:a16="http://schemas.microsoft.com/office/drawing/2014/main" id="{6850E0D7-17D2-0365-978B-200FCBB57358}"/>
              </a:ext>
            </a:extLst>
          </p:cNvPr>
          <p:cNvSpPr/>
          <p:nvPr/>
        </p:nvSpPr>
        <p:spPr>
          <a:xfrm>
            <a:off x="2617855" y="6925636"/>
            <a:ext cx="9750422" cy="26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8" name="Shape 6">
            <a:extLst>
              <a:ext uri="{FF2B5EF4-FFF2-40B4-BE49-F238E27FC236}">
                <a16:creationId xmlns:a16="http://schemas.microsoft.com/office/drawing/2014/main" id="{9F2259AA-4F79-0783-2C4F-1B906CBB89FF}"/>
              </a:ext>
            </a:extLst>
          </p:cNvPr>
          <p:cNvSpPr/>
          <p:nvPr/>
        </p:nvSpPr>
        <p:spPr>
          <a:xfrm>
            <a:off x="2015307" y="6557965"/>
            <a:ext cx="567858" cy="528867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9" name="Shape 6">
            <a:extLst>
              <a:ext uri="{FF2B5EF4-FFF2-40B4-BE49-F238E27FC236}">
                <a16:creationId xmlns:a16="http://schemas.microsoft.com/office/drawing/2014/main" id="{2AE0880A-4D23-9E03-387C-32B6E7752BEF}"/>
              </a:ext>
            </a:extLst>
          </p:cNvPr>
          <p:cNvSpPr/>
          <p:nvPr/>
        </p:nvSpPr>
        <p:spPr>
          <a:xfrm>
            <a:off x="2002835" y="7822451"/>
            <a:ext cx="567858" cy="528867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92661144-37AD-F6D6-E0B3-5D75AB10F2E2}"/>
              </a:ext>
            </a:extLst>
          </p:cNvPr>
          <p:cNvSpPr/>
          <p:nvPr/>
        </p:nvSpPr>
        <p:spPr>
          <a:xfrm>
            <a:off x="2212599" y="6580255"/>
            <a:ext cx="225034" cy="440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4</a:t>
            </a:r>
            <a:endParaRPr lang="en-US" sz="2624" dirty="0"/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484FA0A6-9946-8B30-EE68-97CE85E262BC}"/>
              </a:ext>
            </a:extLst>
          </p:cNvPr>
          <p:cNvSpPr/>
          <p:nvPr/>
        </p:nvSpPr>
        <p:spPr>
          <a:xfrm>
            <a:off x="2212599" y="7832670"/>
            <a:ext cx="225034" cy="440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5</a:t>
            </a:r>
            <a:endParaRPr lang="en-US" sz="2624" dirty="0"/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C202A901-38ED-67B4-CB16-F321E65C585D}"/>
              </a:ext>
            </a:extLst>
          </p:cNvPr>
          <p:cNvSpPr/>
          <p:nvPr/>
        </p:nvSpPr>
        <p:spPr>
          <a:xfrm>
            <a:off x="2644572" y="6455776"/>
            <a:ext cx="2788984" cy="367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Object Oriented data models</a:t>
            </a:r>
            <a:endParaRPr lang="en-US" sz="2187" dirty="0"/>
          </a:p>
        </p:txBody>
      </p:sp>
      <p:sp>
        <p:nvSpPr>
          <p:cNvPr id="55" name="Text 13">
            <a:extLst>
              <a:ext uri="{FF2B5EF4-FFF2-40B4-BE49-F238E27FC236}">
                <a16:creationId xmlns:a16="http://schemas.microsoft.com/office/drawing/2014/main" id="{FA10F577-6BED-816E-3C6F-42348BD6F628}"/>
              </a:ext>
            </a:extLst>
          </p:cNvPr>
          <p:cNvSpPr/>
          <p:nvPr/>
        </p:nvSpPr>
        <p:spPr>
          <a:xfrm>
            <a:off x="2701989" y="6790298"/>
            <a:ext cx="9750422" cy="7519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“objects” involved are abstractions of real-world entities. Objects are grouped in class hierarchies, and have associated features.</a:t>
            </a:r>
            <a:endParaRPr lang="en-US" sz="1750" dirty="0"/>
          </a:p>
        </p:txBody>
      </p:sp>
      <p:sp>
        <p:nvSpPr>
          <p:cNvPr id="56" name="Text 12">
            <a:extLst>
              <a:ext uri="{FF2B5EF4-FFF2-40B4-BE49-F238E27FC236}">
                <a16:creationId xmlns:a16="http://schemas.microsoft.com/office/drawing/2014/main" id="{4848924A-1697-3C29-7B9D-8DC6AC67179E}"/>
              </a:ext>
            </a:extLst>
          </p:cNvPr>
          <p:cNvSpPr/>
          <p:nvPr/>
        </p:nvSpPr>
        <p:spPr>
          <a:xfrm>
            <a:off x="2672853" y="7740858"/>
            <a:ext cx="2788984" cy="367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Dimensional data models</a:t>
            </a:r>
            <a:endParaRPr lang="en-US" sz="2187" dirty="0"/>
          </a:p>
        </p:txBody>
      </p:sp>
      <p:sp>
        <p:nvSpPr>
          <p:cNvPr id="57" name="Text 13">
            <a:extLst>
              <a:ext uri="{FF2B5EF4-FFF2-40B4-BE49-F238E27FC236}">
                <a16:creationId xmlns:a16="http://schemas.microsoft.com/office/drawing/2014/main" id="{AC283B7A-60E5-31BD-3EE8-651485C693E0}"/>
              </a:ext>
            </a:extLst>
          </p:cNvPr>
          <p:cNvSpPr/>
          <p:nvPr/>
        </p:nvSpPr>
        <p:spPr>
          <a:xfrm>
            <a:off x="2682201" y="8134282"/>
            <a:ext cx="9750422" cy="7519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developed by Ralph Kimball, and they were designed to optimize data retrieval speeds for analytic purposes in a data warehouse. While relational and ER models emphasize efficient storage, dimensional models increase redundancy in order to make it easier to locate information for reporting and retrieval. 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878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 dirty="0"/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2B867B66-5BD7-F1B7-8F2E-258E5D04B953}"/>
              </a:ext>
            </a:extLst>
          </p:cNvPr>
          <p:cNvSpPr/>
          <p:nvPr/>
        </p:nvSpPr>
        <p:spPr>
          <a:xfrm>
            <a:off x="582386" y="515200"/>
            <a:ext cx="17096013" cy="9087336"/>
          </a:xfrm>
          <a:prstGeom prst="rect">
            <a:avLst/>
          </a:prstGeom>
          <a:solidFill>
            <a:srgbClr val="0C0C0C"/>
          </a:solidFill>
          <a:ln w="11192">
            <a:solidFill>
              <a:srgbClr val="565151"/>
            </a:solidFill>
            <a:prstDash val="solid"/>
          </a:ln>
        </p:spPr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1FC7AA5C-16FD-AA60-E528-319EF86A2B79}"/>
              </a:ext>
            </a:extLst>
          </p:cNvPr>
          <p:cNvSpPr/>
          <p:nvPr/>
        </p:nvSpPr>
        <p:spPr>
          <a:xfrm>
            <a:off x="3864345" y="1011334"/>
            <a:ext cx="5962318" cy="574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3600" b="1" kern="0" spc="-10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Process of Data Modelling</a:t>
            </a:r>
            <a:endParaRPr lang="en-US" sz="3600" dirty="0"/>
          </a:p>
        </p:txBody>
      </p:sp>
      <p:sp>
        <p:nvSpPr>
          <p:cNvPr id="33" name="Shape 2">
            <a:extLst>
              <a:ext uri="{FF2B5EF4-FFF2-40B4-BE49-F238E27FC236}">
                <a16:creationId xmlns:a16="http://schemas.microsoft.com/office/drawing/2014/main" id="{943E61D6-4AD8-EE32-54F2-B54095DF8E44}"/>
              </a:ext>
            </a:extLst>
          </p:cNvPr>
          <p:cNvSpPr/>
          <p:nvPr/>
        </p:nvSpPr>
        <p:spPr>
          <a:xfrm>
            <a:off x="4116994" y="1935973"/>
            <a:ext cx="47263" cy="6430577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34" name="Shape 3">
            <a:extLst>
              <a:ext uri="{FF2B5EF4-FFF2-40B4-BE49-F238E27FC236}">
                <a16:creationId xmlns:a16="http://schemas.microsoft.com/office/drawing/2014/main" id="{C4AF34B3-9CBA-F7A6-50E2-309C8A04C42C}"/>
              </a:ext>
            </a:extLst>
          </p:cNvPr>
          <p:cNvSpPr/>
          <p:nvPr/>
        </p:nvSpPr>
        <p:spPr>
          <a:xfrm>
            <a:off x="4337915" y="2261668"/>
            <a:ext cx="737934" cy="45719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27D38B58-0654-2816-39C0-37D3F238041C}"/>
              </a:ext>
            </a:extLst>
          </p:cNvPr>
          <p:cNvSpPr/>
          <p:nvPr/>
        </p:nvSpPr>
        <p:spPr>
          <a:xfrm>
            <a:off x="3932031" y="2076825"/>
            <a:ext cx="474286" cy="413331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1192">
            <a:solidFill>
              <a:srgbClr val="970248"/>
            </a:solidFill>
            <a:prstDash val="solid"/>
          </a:ln>
        </p:spPr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82A3C714-D0FA-3227-6D2F-75D27C9F3D38}"/>
              </a:ext>
            </a:extLst>
          </p:cNvPr>
          <p:cNvSpPr/>
          <p:nvPr/>
        </p:nvSpPr>
        <p:spPr>
          <a:xfrm>
            <a:off x="4081573" y="2110639"/>
            <a:ext cx="124658" cy="344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4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7B512C69-70BB-E2CC-5B5E-72223772416E}"/>
              </a:ext>
            </a:extLst>
          </p:cNvPr>
          <p:cNvSpPr/>
          <p:nvPr/>
        </p:nvSpPr>
        <p:spPr>
          <a:xfrm>
            <a:off x="5127240" y="2116354"/>
            <a:ext cx="2817893" cy="286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Requirements Gathering</a:t>
            </a:r>
            <a:endParaRPr lang="en-US" sz="2400" dirty="0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1F128390-BB00-A88E-33B0-C2FC941FA6CB}"/>
              </a:ext>
            </a:extLst>
          </p:cNvPr>
          <p:cNvSpPr/>
          <p:nvPr/>
        </p:nvSpPr>
        <p:spPr>
          <a:xfrm>
            <a:off x="5127240" y="2578554"/>
            <a:ext cx="7950035" cy="29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Gather business requirements and identify the data entities and their relationships.</a:t>
            </a:r>
            <a:endParaRPr lang="en-US" sz="2400" dirty="0"/>
          </a:p>
        </p:txBody>
      </p:sp>
      <p:sp>
        <p:nvSpPr>
          <p:cNvPr id="39" name="Shape 8">
            <a:extLst>
              <a:ext uri="{FF2B5EF4-FFF2-40B4-BE49-F238E27FC236}">
                <a16:creationId xmlns:a16="http://schemas.microsoft.com/office/drawing/2014/main" id="{14CE4834-D925-AED2-D6A4-8C1EE5A217DF}"/>
              </a:ext>
            </a:extLst>
          </p:cNvPr>
          <p:cNvSpPr/>
          <p:nvPr/>
        </p:nvSpPr>
        <p:spPr>
          <a:xfrm>
            <a:off x="4337915" y="3885443"/>
            <a:ext cx="737934" cy="45719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40" name="Shape 9">
            <a:extLst>
              <a:ext uri="{FF2B5EF4-FFF2-40B4-BE49-F238E27FC236}">
                <a16:creationId xmlns:a16="http://schemas.microsoft.com/office/drawing/2014/main" id="{75B99F15-B381-F24B-ADE4-A385BAC3E338}"/>
              </a:ext>
            </a:extLst>
          </p:cNvPr>
          <p:cNvSpPr/>
          <p:nvPr/>
        </p:nvSpPr>
        <p:spPr>
          <a:xfrm>
            <a:off x="3932031" y="3700599"/>
            <a:ext cx="474286" cy="413331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1192">
            <a:solidFill>
              <a:srgbClr val="970248"/>
            </a:solidFill>
            <a:prstDash val="solid"/>
          </a:ln>
        </p:spPr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DB2753E0-BD45-09A0-9631-7F42FA12F3B2}"/>
              </a:ext>
            </a:extLst>
          </p:cNvPr>
          <p:cNvSpPr/>
          <p:nvPr/>
        </p:nvSpPr>
        <p:spPr>
          <a:xfrm>
            <a:off x="4051093" y="3734413"/>
            <a:ext cx="195892" cy="344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4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05B874D1-C83F-8A21-D9C6-2FABA95C62B1}"/>
              </a:ext>
            </a:extLst>
          </p:cNvPr>
          <p:cNvSpPr/>
          <p:nvPr/>
        </p:nvSpPr>
        <p:spPr>
          <a:xfrm>
            <a:off x="5127241" y="3740128"/>
            <a:ext cx="2513203" cy="286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Conceptual Modelling</a:t>
            </a:r>
            <a:endParaRPr lang="en-US" sz="2400" dirty="0"/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C20A49EC-1C04-99A8-5948-3CF3D1FF433F}"/>
              </a:ext>
            </a:extLst>
          </p:cNvPr>
          <p:cNvSpPr/>
          <p:nvPr/>
        </p:nvSpPr>
        <p:spPr>
          <a:xfrm>
            <a:off x="5127240" y="4202329"/>
            <a:ext cx="7950035" cy="29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an abstract representation of the data entities and their relationships.</a:t>
            </a:r>
            <a:endParaRPr lang="en-US" sz="2400" dirty="0"/>
          </a:p>
        </p:txBody>
      </p:sp>
      <p:sp>
        <p:nvSpPr>
          <p:cNvPr id="44" name="Shape 13">
            <a:extLst>
              <a:ext uri="{FF2B5EF4-FFF2-40B4-BE49-F238E27FC236}">
                <a16:creationId xmlns:a16="http://schemas.microsoft.com/office/drawing/2014/main" id="{66CAF129-A5F8-B47F-76C9-10FC83B055DC}"/>
              </a:ext>
            </a:extLst>
          </p:cNvPr>
          <p:cNvSpPr/>
          <p:nvPr/>
        </p:nvSpPr>
        <p:spPr>
          <a:xfrm>
            <a:off x="4337915" y="5509217"/>
            <a:ext cx="737934" cy="45719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45" name="Shape 14">
            <a:extLst>
              <a:ext uri="{FF2B5EF4-FFF2-40B4-BE49-F238E27FC236}">
                <a16:creationId xmlns:a16="http://schemas.microsoft.com/office/drawing/2014/main" id="{0A6EED32-186A-104D-1EF9-362361C16603}"/>
              </a:ext>
            </a:extLst>
          </p:cNvPr>
          <p:cNvSpPr/>
          <p:nvPr/>
        </p:nvSpPr>
        <p:spPr>
          <a:xfrm>
            <a:off x="3932031" y="5324374"/>
            <a:ext cx="474286" cy="413331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1192">
            <a:solidFill>
              <a:srgbClr val="970248"/>
            </a:solidFill>
            <a:prstDash val="solid"/>
          </a:ln>
        </p:spPr>
      </p:sp>
      <p:sp>
        <p:nvSpPr>
          <p:cNvPr id="46" name="Text 15">
            <a:extLst>
              <a:ext uri="{FF2B5EF4-FFF2-40B4-BE49-F238E27FC236}">
                <a16:creationId xmlns:a16="http://schemas.microsoft.com/office/drawing/2014/main" id="{58EDD7E6-1E59-ECFA-C987-0DB23131F98D}"/>
              </a:ext>
            </a:extLst>
          </p:cNvPr>
          <p:cNvSpPr/>
          <p:nvPr/>
        </p:nvSpPr>
        <p:spPr>
          <a:xfrm>
            <a:off x="4054904" y="5358187"/>
            <a:ext cx="186988" cy="344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400" dirty="0"/>
          </a:p>
        </p:txBody>
      </p:sp>
      <p:sp>
        <p:nvSpPr>
          <p:cNvPr id="47" name="Text 16">
            <a:extLst>
              <a:ext uri="{FF2B5EF4-FFF2-40B4-BE49-F238E27FC236}">
                <a16:creationId xmlns:a16="http://schemas.microsoft.com/office/drawing/2014/main" id="{312FDA64-1B3A-1FF2-EA70-C6E13535774F}"/>
              </a:ext>
            </a:extLst>
          </p:cNvPr>
          <p:cNvSpPr/>
          <p:nvPr/>
        </p:nvSpPr>
        <p:spPr>
          <a:xfrm>
            <a:off x="5127241" y="5363902"/>
            <a:ext cx="2108341" cy="286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Logical Modelling</a:t>
            </a:r>
            <a:endParaRPr lang="en-US" sz="2400" dirty="0"/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468B466E-2530-A8DB-3AB3-ABD91D496BE2}"/>
              </a:ext>
            </a:extLst>
          </p:cNvPr>
          <p:cNvSpPr/>
          <p:nvPr/>
        </p:nvSpPr>
        <p:spPr>
          <a:xfrm>
            <a:off x="5127240" y="5826103"/>
            <a:ext cx="7950035" cy="29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Translate the conceptual model into a more detailed and structured representation.</a:t>
            </a:r>
            <a:endParaRPr lang="en-US" sz="2400" dirty="0"/>
          </a:p>
        </p:txBody>
      </p:sp>
      <p:sp>
        <p:nvSpPr>
          <p:cNvPr id="49" name="Shape 18">
            <a:extLst>
              <a:ext uri="{FF2B5EF4-FFF2-40B4-BE49-F238E27FC236}">
                <a16:creationId xmlns:a16="http://schemas.microsoft.com/office/drawing/2014/main" id="{DB2954F1-6BC2-B344-ABE8-2828EAEA13E4}"/>
              </a:ext>
            </a:extLst>
          </p:cNvPr>
          <p:cNvSpPr/>
          <p:nvPr/>
        </p:nvSpPr>
        <p:spPr>
          <a:xfrm>
            <a:off x="4337915" y="7132991"/>
            <a:ext cx="737934" cy="45719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50" name="Shape 19">
            <a:extLst>
              <a:ext uri="{FF2B5EF4-FFF2-40B4-BE49-F238E27FC236}">
                <a16:creationId xmlns:a16="http://schemas.microsoft.com/office/drawing/2014/main" id="{86D6CF3A-66F2-E9B6-AF24-CFC030649E65}"/>
              </a:ext>
            </a:extLst>
          </p:cNvPr>
          <p:cNvSpPr/>
          <p:nvPr/>
        </p:nvSpPr>
        <p:spPr>
          <a:xfrm>
            <a:off x="3932031" y="6948148"/>
            <a:ext cx="474286" cy="413331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11192">
            <a:solidFill>
              <a:srgbClr val="970248"/>
            </a:solidFill>
            <a:prstDash val="solid"/>
          </a:ln>
        </p:spPr>
      </p:sp>
      <p:sp>
        <p:nvSpPr>
          <p:cNvPr id="51" name="Text 20">
            <a:extLst>
              <a:ext uri="{FF2B5EF4-FFF2-40B4-BE49-F238E27FC236}">
                <a16:creationId xmlns:a16="http://schemas.microsoft.com/office/drawing/2014/main" id="{A12889AD-D30B-AB70-1D15-02FB6D5998BA}"/>
              </a:ext>
            </a:extLst>
          </p:cNvPr>
          <p:cNvSpPr/>
          <p:nvPr/>
        </p:nvSpPr>
        <p:spPr>
          <a:xfrm>
            <a:off x="4047283" y="6981962"/>
            <a:ext cx="204795" cy="344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400" dirty="0"/>
          </a:p>
        </p:txBody>
      </p:sp>
      <p:sp>
        <p:nvSpPr>
          <p:cNvPr id="52" name="Text 21">
            <a:extLst>
              <a:ext uri="{FF2B5EF4-FFF2-40B4-BE49-F238E27FC236}">
                <a16:creationId xmlns:a16="http://schemas.microsoft.com/office/drawing/2014/main" id="{9D895980-6355-97BB-A2EF-BA48321CFCD4}"/>
              </a:ext>
            </a:extLst>
          </p:cNvPr>
          <p:cNvSpPr/>
          <p:nvPr/>
        </p:nvSpPr>
        <p:spPr>
          <a:xfrm>
            <a:off x="5127241" y="6987677"/>
            <a:ext cx="2163992" cy="286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Physical Modelling</a:t>
            </a:r>
            <a:endParaRPr lang="en-US" sz="2400" dirty="0"/>
          </a:p>
        </p:txBody>
      </p:sp>
      <p:sp>
        <p:nvSpPr>
          <p:cNvPr id="53" name="Text 22">
            <a:extLst>
              <a:ext uri="{FF2B5EF4-FFF2-40B4-BE49-F238E27FC236}">
                <a16:creationId xmlns:a16="http://schemas.microsoft.com/office/drawing/2014/main" id="{3DC49C0E-2187-D89F-F485-F04BFDCC0B90}"/>
              </a:ext>
            </a:extLst>
          </p:cNvPr>
          <p:cNvSpPr/>
          <p:nvPr/>
        </p:nvSpPr>
        <p:spPr>
          <a:xfrm>
            <a:off x="5127240" y="7449877"/>
            <a:ext cx="7950035" cy="29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Design how the logical model will be implemented using a specific database system.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54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800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F11B327C-0AD1-8579-12AF-240BD7D26FA1}"/>
              </a:ext>
            </a:extLst>
          </p:cNvPr>
          <p:cNvSpPr/>
          <p:nvPr/>
        </p:nvSpPr>
        <p:spPr>
          <a:xfrm>
            <a:off x="802868" y="640556"/>
            <a:ext cx="16875531" cy="9151144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54F08AC0-CB8B-1A55-BB88-42EF7761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9" y="679332"/>
            <a:ext cx="4067175" cy="8935315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C37835F5-41C4-DA54-D6D0-2C8EA3AD3921}"/>
              </a:ext>
            </a:extLst>
          </p:cNvPr>
          <p:cNvSpPr/>
          <p:nvPr/>
        </p:nvSpPr>
        <p:spPr>
          <a:xfrm>
            <a:off x="5293669" y="1547211"/>
            <a:ext cx="6489607" cy="667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Importance of Data Modelling in Database Design</a:t>
            </a:r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E252A124-54DB-FA3A-E48B-4B9DA4CF02B8}"/>
              </a:ext>
            </a:extLst>
          </p:cNvPr>
          <p:cNvSpPr/>
          <p:nvPr/>
        </p:nvSpPr>
        <p:spPr>
          <a:xfrm>
            <a:off x="5293669" y="2748432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8B16E39-4B17-1D3A-84D5-6CDF79D1E702}"/>
              </a:ext>
            </a:extLst>
          </p:cNvPr>
          <p:cNvSpPr/>
          <p:nvPr/>
        </p:nvSpPr>
        <p:spPr>
          <a:xfrm>
            <a:off x="5475001" y="2790104"/>
            <a:ext cx="15251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80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2845D1B8-97A4-5C4B-63AA-D5A884487F98}"/>
              </a:ext>
            </a:extLst>
          </p:cNvPr>
          <p:cNvSpPr/>
          <p:nvPr/>
        </p:nvSpPr>
        <p:spPr>
          <a:xfrm>
            <a:off x="6015782" y="2824752"/>
            <a:ext cx="3446639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00B0F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Organizing Data</a:t>
            </a:r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C4C542C2-64D8-560B-DD45-D41697CADACA}"/>
              </a:ext>
            </a:extLst>
          </p:cNvPr>
          <p:cNvSpPr/>
          <p:nvPr/>
        </p:nvSpPr>
        <p:spPr>
          <a:xfrm>
            <a:off x="6015783" y="3394109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modelling helps in defining the structure of the database, making it easier to organize and manage.</a:t>
            </a:r>
            <a:endParaRPr lang="en-US" sz="2800" dirty="0"/>
          </a:p>
        </p:txBody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6F361414-0A5C-E944-2AA2-20B055B49823}"/>
              </a:ext>
            </a:extLst>
          </p:cNvPr>
          <p:cNvSpPr/>
          <p:nvPr/>
        </p:nvSpPr>
        <p:spPr>
          <a:xfrm>
            <a:off x="5293669" y="4500675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4179E297-A973-B269-1451-5BA44CC4303D}"/>
              </a:ext>
            </a:extLst>
          </p:cNvPr>
          <p:cNvSpPr/>
          <p:nvPr/>
        </p:nvSpPr>
        <p:spPr>
          <a:xfrm>
            <a:off x="5440711" y="4542347"/>
            <a:ext cx="22877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80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00F01537-C2CD-16EC-2B06-E1E41EEC9B10}"/>
              </a:ext>
            </a:extLst>
          </p:cNvPr>
          <p:cNvSpPr/>
          <p:nvPr/>
        </p:nvSpPr>
        <p:spPr>
          <a:xfrm>
            <a:off x="6015783" y="4576994"/>
            <a:ext cx="3555203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00B0F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Reducing Redundancy</a:t>
            </a: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290C8536-331D-778C-7B67-491445CE33F7}"/>
              </a:ext>
            </a:extLst>
          </p:cNvPr>
          <p:cNvSpPr/>
          <p:nvPr/>
        </p:nvSpPr>
        <p:spPr>
          <a:xfrm>
            <a:off x="6015783" y="5146352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eliminating data redundancy, data modelling enhances efficiency and reduces storage requirements.</a:t>
            </a:r>
            <a:endParaRPr lang="en-US" sz="280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746CF679-A231-7A14-F7D9-7C8BEF530101}"/>
              </a:ext>
            </a:extLst>
          </p:cNvPr>
          <p:cNvSpPr/>
          <p:nvPr/>
        </p:nvSpPr>
        <p:spPr>
          <a:xfrm>
            <a:off x="5293669" y="6252918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510DBCB5-F54C-9E74-F5FA-7F0A683A586E}"/>
              </a:ext>
            </a:extLst>
          </p:cNvPr>
          <p:cNvSpPr/>
          <p:nvPr/>
        </p:nvSpPr>
        <p:spPr>
          <a:xfrm>
            <a:off x="5444521" y="6294590"/>
            <a:ext cx="220305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8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E12B427C-0624-D83C-43CD-9C1F9FA6635C}"/>
              </a:ext>
            </a:extLst>
          </p:cNvPr>
          <p:cNvSpPr/>
          <p:nvPr/>
        </p:nvSpPr>
        <p:spPr>
          <a:xfrm>
            <a:off x="6015783" y="6329237"/>
            <a:ext cx="4913841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00B0F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Improving Data Quality</a:t>
            </a:r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36C5B60B-0750-5572-8151-39D5E3A1E4FA}"/>
              </a:ext>
            </a:extLst>
          </p:cNvPr>
          <p:cNvSpPr/>
          <p:nvPr/>
        </p:nvSpPr>
        <p:spPr>
          <a:xfrm>
            <a:off x="6015783" y="6898595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modelling ensures accurate and consistent data by enforcing constraints and relationships.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38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E962F24-150C-29C2-23F5-942E4754BED5}"/>
              </a:ext>
            </a:extLst>
          </p:cNvPr>
          <p:cNvSpPr txBox="1"/>
          <p:nvPr/>
        </p:nvSpPr>
        <p:spPr>
          <a:xfrm>
            <a:off x="1672209" y="4256410"/>
            <a:ext cx="15525096" cy="108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endParaRPr lang="en-US" sz="6500" dirty="0">
              <a:solidFill>
                <a:srgbClr val="000000"/>
              </a:solidFill>
              <a:latin typeface="Lato Bold"/>
            </a:endParaRPr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80B44C50-35AD-68C3-7E5A-54D416AC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8" y="584867"/>
            <a:ext cx="16831173" cy="9112057"/>
          </a:xfrm>
          <a:prstGeom prst="rect">
            <a:avLst/>
          </a:prstGeom>
        </p:spPr>
      </p:pic>
      <p:sp>
        <p:nvSpPr>
          <p:cNvPr id="32" name="Shape 0">
            <a:extLst>
              <a:ext uri="{FF2B5EF4-FFF2-40B4-BE49-F238E27FC236}">
                <a16:creationId xmlns:a16="http://schemas.microsoft.com/office/drawing/2014/main" id="{56D86E13-5ECE-E8CA-BC76-3DCA79BCCBC9}"/>
              </a:ext>
            </a:extLst>
          </p:cNvPr>
          <p:cNvSpPr/>
          <p:nvPr/>
        </p:nvSpPr>
        <p:spPr>
          <a:xfrm>
            <a:off x="653958" y="515201"/>
            <a:ext cx="16831173" cy="8819299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C04E6185-EE49-5971-46A4-87D99A30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8" y="584869"/>
            <a:ext cx="16831173" cy="9112056"/>
          </a:xfrm>
          <a:prstGeom prst="rect">
            <a:avLst/>
          </a:prstGeom>
        </p:spPr>
      </p:pic>
      <p:sp>
        <p:nvSpPr>
          <p:cNvPr id="34" name="Shape 1">
            <a:extLst>
              <a:ext uri="{FF2B5EF4-FFF2-40B4-BE49-F238E27FC236}">
                <a16:creationId xmlns:a16="http://schemas.microsoft.com/office/drawing/2014/main" id="{6C6AD96E-5E14-5853-F8C5-833316A1BE6D}"/>
              </a:ext>
            </a:extLst>
          </p:cNvPr>
          <p:cNvSpPr/>
          <p:nvPr/>
        </p:nvSpPr>
        <p:spPr>
          <a:xfrm>
            <a:off x="653958" y="762910"/>
            <a:ext cx="16831173" cy="857159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79A1A944-8169-2A53-4179-D2B3C8041D80}"/>
              </a:ext>
            </a:extLst>
          </p:cNvPr>
          <p:cNvSpPr/>
          <p:nvPr/>
        </p:nvSpPr>
        <p:spPr>
          <a:xfrm>
            <a:off x="3424706" y="2764275"/>
            <a:ext cx="9397678" cy="744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Fact Tables and Dimension Tables</a:t>
            </a:r>
            <a:endParaRPr lang="en-US" sz="4374" dirty="0"/>
          </a:p>
        </p:txBody>
      </p:sp>
      <p:sp>
        <p:nvSpPr>
          <p:cNvPr id="36" name="Shape 3">
            <a:extLst>
              <a:ext uri="{FF2B5EF4-FFF2-40B4-BE49-F238E27FC236}">
                <a16:creationId xmlns:a16="http://schemas.microsoft.com/office/drawing/2014/main" id="{22F2F26C-1D8F-785A-FAF3-0BAC86713CCF}"/>
              </a:ext>
            </a:extLst>
          </p:cNvPr>
          <p:cNvSpPr/>
          <p:nvPr/>
        </p:nvSpPr>
        <p:spPr>
          <a:xfrm>
            <a:off x="3751915" y="3716199"/>
            <a:ext cx="3638809" cy="339234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D7694318-357B-9ABF-8100-750A7229CA17}"/>
              </a:ext>
            </a:extLst>
          </p:cNvPr>
          <p:cNvSpPr/>
          <p:nvPr/>
        </p:nvSpPr>
        <p:spPr>
          <a:xfrm>
            <a:off x="4049409" y="4038523"/>
            <a:ext cx="2556179" cy="37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Fact Tables</a:t>
            </a:r>
            <a:endParaRPr lang="en-US" sz="2187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7F79F457-5E18-B29C-7D45-B86D2CB688CA}"/>
              </a:ext>
            </a:extLst>
          </p:cNvPr>
          <p:cNvSpPr/>
          <p:nvPr/>
        </p:nvSpPr>
        <p:spPr>
          <a:xfrm>
            <a:off x="4018747" y="4574963"/>
            <a:ext cx="3095851" cy="1523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Fact tables contain the measurements, metrics, or facts of a business process.</a:t>
            </a:r>
            <a:endParaRPr lang="en-US" sz="1750" dirty="0"/>
          </a:p>
        </p:txBody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DD71A229-9256-4F24-EB89-9448D9FDA90D}"/>
              </a:ext>
            </a:extLst>
          </p:cNvPr>
          <p:cNvSpPr/>
          <p:nvPr/>
        </p:nvSpPr>
        <p:spPr>
          <a:xfrm>
            <a:off x="7137100" y="3716199"/>
            <a:ext cx="3638809" cy="339234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C754668B-7E10-DB33-F352-08B206C40826}"/>
              </a:ext>
            </a:extLst>
          </p:cNvPr>
          <p:cNvSpPr/>
          <p:nvPr/>
        </p:nvSpPr>
        <p:spPr>
          <a:xfrm>
            <a:off x="7434594" y="4038523"/>
            <a:ext cx="2556179" cy="37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Dimension Tables</a:t>
            </a:r>
            <a:endParaRPr lang="en-US" sz="2187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DDE4F81B-D4B9-BE6A-60DE-65C960E5A226}"/>
              </a:ext>
            </a:extLst>
          </p:cNvPr>
          <p:cNvSpPr/>
          <p:nvPr/>
        </p:nvSpPr>
        <p:spPr>
          <a:xfrm>
            <a:off x="7403932" y="4574963"/>
            <a:ext cx="3095851" cy="1523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Dimension tables provide descriptive attributes related to the facts in the fact tables.</a:t>
            </a:r>
            <a:endParaRPr lang="en-US" sz="1750" dirty="0"/>
          </a:p>
        </p:txBody>
      </p:sp>
      <p:sp>
        <p:nvSpPr>
          <p:cNvPr id="42" name="Shape 9">
            <a:extLst>
              <a:ext uri="{FF2B5EF4-FFF2-40B4-BE49-F238E27FC236}">
                <a16:creationId xmlns:a16="http://schemas.microsoft.com/office/drawing/2014/main" id="{E2C06256-57C7-84AD-C659-29ACB2657A61}"/>
              </a:ext>
            </a:extLst>
          </p:cNvPr>
          <p:cNvSpPr/>
          <p:nvPr/>
        </p:nvSpPr>
        <p:spPr>
          <a:xfrm>
            <a:off x="10522285" y="3716199"/>
            <a:ext cx="3638809" cy="339234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00842C64-C31B-D462-912D-2F2E69A3F184}"/>
              </a:ext>
            </a:extLst>
          </p:cNvPr>
          <p:cNvSpPr/>
          <p:nvPr/>
        </p:nvSpPr>
        <p:spPr>
          <a:xfrm>
            <a:off x="10789117" y="4027886"/>
            <a:ext cx="3095851" cy="74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Star Schema and Snowflake Schema</a:t>
            </a:r>
            <a:endParaRPr lang="en-US" sz="2187" dirty="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60B94D26-D121-1A96-1227-C2DB73FE9021}"/>
              </a:ext>
            </a:extLst>
          </p:cNvPr>
          <p:cNvSpPr/>
          <p:nvPr/>
        </p:nvSpPr>
        <p:spPr>
          <a:xfrm>
            <a:off x="10789117" y="4911261"/>
            <a:ext cx="3095851" cy="190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Star schema and snowflake schema are common data warehousing models used to organize fact and dimension tables.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8516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800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F11B327C-0AD1-8579-12AF-240BD7D26FA1}"/>
              </a:ext>
            </a:extLst>
          </p:cNvPr>
          <p:cNvSpPr/>
          <p:nvPr/>
        </p:nvSpPr>
        <p:spPr>
          <a:xfrm>
            <a:off x="802868" y="482555"/>
            <a:ext cx="16875531" cy="9151144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54F08AC0-CB8B-1A55-BB88-42EF7761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9" y="463504"/>
            <a:ext cx="4067175" cy="9151144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C37835F5-41C4-DA54-D6D0-2C8EA3AD3921}"/>
              </a:ext>
            </a:extLst>
          </p:cNvPr>
          <p:cNvSpPr/>
          <p:nvPr/>
        </p:nvSpPr>
        <p:spPr>
          <a:xfrm>
            <a:off x="5293669" y="1547211"/>
            <a:ext cx="6489607" cy="667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Dimension Table Design</a:t>
            </a:r>
            <a:endParaRPr lang="en-US" sz="3200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E252A124-54DB-FA3A-E48B-4B9DA4CF02B8}"/>
              </a:ext>
            </a:extLst>
          </p:cNvPr>
          <p:cNvSpPr/>
          <p:nvPr/>
        </p:nvSpPr>
        <p:spPr>
          <a:xfrm>
            <a:off x="5293669" y="2748432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8B16E39-4B17-1D3A-84D5-6CDF79D1E702}"/>
              </a:ext>
            </a:extLst>
          </p:cNvPr>
          <p:cNvSpPr/>
          <p:nvPr/>
        </p:nvSpPr>
        <p:spPr>
          <a:xfrm>
            <a:off x="5475001" y="2790104"/>
            <a:ext cx="15251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80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2845D1B8-97A4-5C4B-63AA-D5A884487F98}"/>
              </a:ext>
            </a:extLst>
          </p:cNvPr>
          <p:cNvSpPr/>
          <p:nvPr/>
        </p:nvSpPr>
        <p:spPr>
          <a:xfrm>
            <a:off x="6015782" y="2824752"/>
            <a:ext cx="3446639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 and Foreign Keys</a:t>
            </a:r>
            <a:endParaRPr lang="en-US" sz="280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C4C542C2-64D8-560B-DD45-D41697CADACA}"/>
              </a:ext>
            </a:extLst>
          </p:cNvPr>
          <p:cNvSpPr/>
          <p:nvPr/>
        </p:nvSpPr>
        <p:spPr>
          <a:xfrm>
            <a:off x="6015783" y="3394109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 keys uniquely identify records in dimension tables, while foreign keys establish relationships with fact tables.</a:t>
            </a:r>
            <a:endParaRPr lang="en-US" sz="2800" dirty="0"/>
          </a:p>
        </p:txBody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6F361414-0A5C-E944-2AA2-20B055B49823}"/>
              </a:ext>
            </a:extLst>
          </p:cNvPr>
          <p:cNvSpPr/>
          <p:nvPr/>
        </p:nvSpPr>
        <p:spPr>
          <a:xfrm>
            <a:off x="5293669" y="4500675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4179E297-A973-B269-1451-5BA44CC4303D}"/>
              </a:ext>
            </a:extLst>
          </p:cNvPr>
          <p:cNvSpPr/>
          <p:nvPr/>
        </p:nvSpPr>
        <p:spPr>
          <a:xfrm>
            <a:off x="5440711" y="4542347"/>
            <a:ext cx="22877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80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00F01537-C2CD-16EC-2B06-E1E41EEC9B10}"/>
              </a:ext>
            </a:extLst>
          </p:cNvPr>
          <p:cNvSpPr/>
          <p:nvPr/>
        </p:nvSpPr>
        <p:spPr>
          <a:xfrm>
            <a:off x="6015783" y="4576994"/>
            <a:ext cx="3555203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Attributes and Hierarchies</a:t>
            </a:r>
            <a:endParaRPr lang="en-US" sz="280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290C8536-331D-778C-7B67-491445CE33F7}"/>
              </a:ext>
            </a:extLst>
          </p:cNvPr>
          <p:cNvSpPr/>
          <p:nvPr/>
        </p:nvSpPr>
        <p:spPr>
          <a:xfrm>
            <a:off x="6015783" y="5146352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Attributes provide additional information about dimensions, while hierarchies define the relationships between attributes.</a:t>
            </a:r>
          </a:p>
          <a:p>
            <a:pPr marL="0" indent="0">
              <a:lnSpc>
                <a:spcPts val="2799"/>
              </a:lnSpc>
              <a:buNone/>
            </a:pPr>
            <a:endParaRPr lang="en-US" sz="280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746CF679-A231-7A14-F7D9-7C8BEF530101}"/>
              </a:ext>
            </a:extLst>
          </p:cNvPr>
          <p:cNvSpPr/>
          <p:nvPr/>
        </p:nvSpPr>
        <p:spPr>
          <a:xfrm>
            <a:off x="5293669" y="6252918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510DBCB5-F54C-9E74-F5FA-7F0A683A586E}"/>
              </a:ext>
            </a:extLst>
          </p:cNvPr>
          <p:cNvSpPr/>
          <p:nvPr/>
        </p:nvSpPr>
        <p:spPr>
          <a:xfrm>
            <a:off x="5444521" y="6294590"/>
            <a:ext cx="220305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8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E12B427C-0624-D83C-43CD-9C1F9FA6635C}"/>
              </a:ext>
            </a:extLst>
          </p:cNvPr>
          <p:cNvSpPr/>
          <p:nvPr/>
        </p:nvSpPr>
        <p:spPr>
          <a:xfrm>
            <a:off x="6015783" y="6329237"/>
            <a:ext cx="4913841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Slowly Changing Dimensions (SCDs)</a:t>
            </a:r>
            <a:endParaRPr lang="en-US" sz="2800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36C5B60B-0750-5572-8151-39D5E3A1E4FA}"/>
              </a:ext>
            </a:extLst>
          </p:cNvPr>
          <p:cNvSpPr/>
          <p:nvPr/>
        </p:nvSpPr>
        <p:spPr>
          <a:xfrm>
            <a:off x="6015783" y="6898595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SCDs handle changes to dimension data over time, preserving historical and current values.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513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800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F11B327C-0AD1-8579-12AF-240BD7D26FA1}"/>
              </a:ext>
            </a:extLst>
          </p:cNvPr>
          <p:cNvSpPr/>
          <p:nvPr/>
        </p:nvSpPr>
        <p:spPr>
          <a:xfrm>
            <a:off x="802868" y="482555"/>
            <a:ext cx="16875531" cy="9151144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54F08AC0-CB8B-1A55-BB88-42EF7761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9" y="463504"/>
            <a:ext cx="4067175" cy="9151144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C37835F5-41C4-DA54-D6D0-2C8EA3AD3921}"/>
              </a:ext>
            </a:extLst>
          </p:cNvPr>
          <p:cNvSpPr/>
          <p:nvPr/>
        </p:nvSpPr>
        <p:spPr>
          <a:xfrm>
            <a:off x="5293669" y="1547211"/>
            <a:ext cx="6489607" cy="667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Fact Table Design</a:t>
            </a:r>
            <a:endParaRPr lang="en-US" sz="3200" dirty="0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E252A124-54DB-FA3A-E48B-4B9DA4CF02B8}"/>
              </a:ext>
            </a:extLst>
          </p:cNvPr>
          <p:cNvSpPr/>
          <p:nvPr/>
        </p:nvSpPr>
        <p:spPr>
          <a:xfrm>
            <a:off x="5293669" y="2748432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8B16E39-4B17-1D3A-84D5-6CDF79D1E702}"/>
              </a:ext>
            </a:extLst>
          </p:cNvPr>
          <p:cNvSpPr/>
          <p:nvPr/>
        </p:nvSpPr>
        <p:spPr>
          <a:xfrm>
            <a:off x="5475001" y="2790104"/>
            <a:ext cx="15251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80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2845D1B8-97A4-5C4B-63AA-D5A884487F98}"/>
              </a:ext>
            </a:extLst>
          </p:cNvPr>
          <p:cNvSpPr/>
          <p:nvPr/>
        </p:nvSpPr>
        <p:spPr>
          <a:xfrm>
            <a:off x="6015782" y="2824752"/>
            <a:ext cx="3446639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Measures</a:t>
            </a:r>
            <a:endParaRPr lang="en-US" sz="280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C4C542C2-64D8-560B-DD45-D41697CADACA}"/>
              </a:ext>
            </a:extLst>
          </p:cNvPr>
          <p:cNvSpPr/>
          <p:nvPr/>
        </p:nvSpPr>
        <p:spPr>
          <a:xfrm>
            <a:off x="6015783" y="3394109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Quantifiable data elements that provide insights or support calculations.</a:t>
            </a:r>
          </a:p>
        </p:txBody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6F361414-0A5C-E944-2AA2-20B055B49823}"/>
              </a:ext>
            </a:extLst>
          </p:cNvPr>
          <p:cNvSpPr/>
          <p:nvPr/>
        </p:nvSpPr>
        <p:spPr>
          <a:xfrm>
            <a:off x="5293669" y="4500675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4179E297-A973-B269-1451-5BA44CC4303D}"/>
              </a:ext>
            </a:extLst>
          </p:cNvPr>
          <p:cNvSpPr/>
          <p:nvPr/>
        </p:nvSpPr>
        <p:spPr>
          <a:xfrm>
            <a:off x="5440711" y="4542347"/>
            <a:ext cx="228779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80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00F01537-C2CD-16EC-2B06-E1E41EEC9B10}"/>
              </a:ext>
            </a:extLst>
          </p:cNvPr>
          <p:cNvSpPr/>
          <p:nvPr/>
        </p:nvSpPr>
        <p:spPr>
          <a:xfrm>
            <a:off x="6015783" y="4576994"/>
            <a:ext cx="3555203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Granularity</a:t>
            </a:r>
            <a:endParaRPr lang="en-US" sz="280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290C8536-331D-778C-7B67-491445CE33F7}"/>
              </a:ext>
            </a:extLst>
          </p:cNvPr>
          <p:cNvSpPr/>
          <p:nvPr/>
        </p:nvSpPr>
        <p:spPr>
          <a:xfrm>
            <a:off x="6015783" y="5146352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level of detail at which data is stored and analyzed within the fact table.</a:t>
            </a:r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746CF679-A231-7A14-F7D9-7C8BEF530101}"/>
              </a:ext>
            </a:extLst>
          </p:cNvPr>
          <p:cNvSpPr/>
          <p:nvPr/>
        </p:nvSpPr>
        <p:spPr>
          <a:xfrm>
            <a:off x="5293669" y="6252918"/>
            <a:ext cx="555926" cy="48087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510DBCB5-F54C-9E74-F5FA-7F0A683A586E}"/>
              </a:ext>
            </a:extLst>
          </p:cNvPr>
          <p:cNvSpPr/>
          <p:nvPr/>
        </p:nvSpPr>
        <p:spPr>
          <a:xfrm>
            <a:off x="5444521" y="6294590"/>
            <a:ext cx="220305" cy="400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8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E12B427C-0624-D83C-43CD-9C1F9FA6635C}"/>
              </a:ext>
            </a:extLst>
          </p:cNvPr>
          <p:cNvSpPr/>
          <p:nvPr/>
        </p:nvSpPr>
        <p:spPr>
          <a:xfrm>
            <a:off x="6015783" y="6329237"/>
            <a:ext cx="4913841" cy="333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Chose Dimension</a:t>
            </a:r>
            <a:endParaRPr lang="en-US" sz="2800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36C5B60B-0750-5572-8151-39D5E3A1E4FA}"/>
              </a:ext>
            </a:extLst>
          </p:cNvPr>
          <p:cNvSpPr/>
          <p:nvPr/>
        </p:nvSpPr>
        <p:spPr>
          <a:xfrm>
            <a:off x="6015783" y="6898595"/>
            <a:ext cx="9545548" cy="683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once the grain of the fact table is stated clearly, it is time to determine dimensions for the fact table.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51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2369" y="2946265"/>
            <a:ext cx="165631" cy="7340735"/>
            <a:chOff x="0" y="0"/>
            <a:chExt cx="43623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3" cy="1933362"/>
            </a:xfrm>
            <a:custGeom>
              <a:avLst/>
              <a:gdLst/>
              <a:ahLst/>
              <a:cxnLst/>
              <a:rect l="l" t="t" r="r" b="b"/>
              <a:pathLst>
                <a:path w="43623" h="1933362">
                  <a:moveTo>
                    <a:pt x="0" y="0"/>
                  </a:moveTo>
                  <a:lnTo>
                    <a:pt x="43623" y="0"/>
                  </a:lnTo>
                  <a:lnTo>
                    <a:pt x="43623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60707" y="-4895076"/>
            <a:ext cx="141610" cy="9931762"/>
            <a:chOff x="0" y="0"/>
            <a:chExt cx="37296" cy="26157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96" cy="2615773"/>
            </a:xfrm>
            <a:custGeom>
              <a:avLst/>
              <a:gdLst/>
              <a:ahLst/>
              <a:cxnLst/>
              <a:rect l="l" t="t" r="r" b="b"/>
              <a:pathLst>
                <a:path w="37296" h="2615773">
                  <a:moveTo>
                    <a:pt x="0" y="0"/>
                  </a:moveTo>
                  <a:lnTo>
                    <a:pt x="37296" y="0"/>
                  </a:lnTo>
                  <a:lnTo>
                    <a:pt x="37296" y="2615773"/>
                  </a:lnTo>
                  <a:lnTo>
                    <a:pt x="0" y="26157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5631" cy="4857241"/>
            <a:chOff x="0" y="0"/>
            <a:chExt cx="43623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23" cy="1279273"/>
            </a:xfrm>
            <a:custGeom>
              <a:avLst/>
              <a:gdLst/>
              <a:ahLst/>
              <a:cxnLst/>
              <a:rect l="l" t="t" r="r" b="b"/>
              <a:pathLst>
                <a:path w="43623" h="1279273">
                  <a:moveTo>
                    <a:pt x="0" y="0"/>
                  </a:moveTo>
                  <a:lnTo>
                    <a:pt x="43623" y="0"/>
                  </a:lnTo>
                  <a:lnTo>
                    <a:pt x="43623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DA527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165631" cy="5524484"/>
            <a:chOff x="0" y="0"/>
            <a:chExt cx="43623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23" cy="1455008"/>
            </a:xfrm>
            <a:custGeom>
              <a:avLst/>
              <a:gdLst/>
              <a:ahLst/>
              <a:cxnLst/>
              <a:rect l="l" t="t" r="r" b="b"/>
              <a:pathLst>
                <a:path w="43623" h="1455008">
                  <a:moveTo>
                    <a:pt x="0" y="0"/>
                  </a:moveTo>
                  <a:lnTo>
                    <a:pt x="43623" y="0"/>
                  </a:lnTo>
                  <a:lnTo>
                    <a:pt x="43623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121892" y="-4024499"/>
            <a:ext cx="141610" cy="8190607"/>
            <a:chOff x="0" y="0"/>
            <a:chExt cx="3729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296" cy="2157197"/>
            </a:xfrm>
            <a:custGeom>
              <a:avLst/>
              <a:gdLst/>
              <a:ahLst/>
              <a:cxnLst/>
              <a:rect l="l" t="t" r="r" b="b"/>
              <a:pathLst>
                <a:path w="37296" h="2157197">
                  <a:moveTo>
                    <a:pt x="0" y="0"/>
                  </a:moveTo>
                  <a:lnTo>
                    <a:pt x="37296" y="0"/>
                  </a:lnTo>
                  <a:lnTo>
                    <a:pt x="3729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22369" y="0"/>
            <a:ext cx="165631" cy="3012480"/>
            <a:chOff x="0" y="0"/>
            <a:chExt cx="43623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23" cy="793410"/>
            </a:xfrm>
            <a:custGeom>
              <a:avLst/>
              <a:gdLst/>
              <a:ahLst/>
              <a:cxnLst/>
              <a:rect l="l" t="t" r="r" b="b"/>
              <a:pathLst>
                <a:path w="43623" h="793410">
                  <a:moveTo>
                    <a:pt x="0" y="0"/>
                  </a:moveTo>
                  <a:lnTo>
                    <a:pt x="43623" y="0"/>
                  </a:lnTo>
                  <a:lnTo>
                    <a:pt x="43623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93418" y="9858049"/>
            <a:ext cx="165631" cy="692272"/>
            <a:chOff x="0" y="0"/>
            <a:chExt cx="43623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3" cy="182327"/>
            </a:xfrm>
            <a:custGeom>
              <a:avLst/>
              <a:gdLst/>
              <a:ahLst/>
              <a:cxnLst/>
              <a:rect l="l" t="t" r="r" b="b"/>
              <a:pathLst>
                <a:path w="43623" h="182327">
                  <a:moveTo>
                    <a:pt x="0" y="0"/>
                  </a:moveTo>
                  <a:lnTo>
                    <a:pt x="43623" y="0"/>
                  </a:lnTo>
                  <a:lnTo>
                    <a:pt x="43623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19969" y="8567031"/>
            <a:ext cx="165631" cy="3274307"/>
            <a:chOff x="0" y="0"/>
            <a:chExt cx="43623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623" cy="862369"/>
            </a:xfrm>
            <a:custGeom>
              <a:avLst/>
              <a:gdLst/>
              <a:ahLst/>
              <a:cxnLst/>
              <a:rect l="l" t="t" r="r" b="b"/>
              <a:pathLst>
                <a:path w="43623" h="862369">
                  <a:moveTo>
                    <a:pt x="0" y="0"/>
                  </a:moveTo>
                  <a:lnTo>
                    <a:pt x="43623" y="0"/>
                  </a:lnTo>
                  <a:lnTo>
                    <a:pt x="43623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386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318701" y="3120571"/>
            <a:ext cx="165631" cy="14167228"/>
            <a:chOff x="0" y="0"/>
            <a:chExt cx="43623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623" cy="3731286"/>
            </a:xfrm>
            <a:custGeom>
              <a:avLst/>
              <a:gdLst/>
              <a:ahLst/>
              <a:cxnLst/>
              <a:rect l="l" t="t" r="r" b="b"/>
              <a:pathLst>
                <a:path w="43623" h="3731286">
                  <a:moveTo>
                    <a:pt x="0" y="0"/>
                  </a:moveTo>
                  <a:lnTo>
                    <a:pt x="43623" y="0"/>
                  </a:lnTo>
                  <a:lnTo>
                    <a:pt x="43623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A073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88A53E-2217-ED00-0A98-FAED52BA7098}"/>
              </a:ext>
            </a:extLst>
          </p:cNvPr>
          <p:cNvSpPr txBox="1"/>
          <p:nvPr/>
        </p:nvSpPr>
        <p:spPr>
          <a:xfrm>
            <a:off x="12649200" y="9713936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© 2023 AnalytixCloud Pvt. Ltd. All rights Reserved. </a:t>
            </a:r>
            <a:endParaRPr lang="en-US" dirty="0">
              <a:latin typeface="Lato Bold" panose="020F0502020204030203" charset="0"/>
              <a:ea typeface="Lato Bold" panose="020F0502020204030203" charset="0"/>
              <a:cs typeface="Lato Bold" panose="020F0502020204030203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1E771-7DD4-EFC8-280B-A3E2111CE24D}"/>
              </a:ext>
            </a:extLst>
          </p:cNvPr>
          <p:cNvSpPr txBox="1"/>
          <p:nvPr/>
        </p:nvSpPr>
        <p:spPr>
          <a:xfrm>
            <a:off x="469227" y="107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BDE43FF9-D70D-744D-2FE2-67DD53868064}"/>
              </a:ext>
            </a:extLst>
          </p:cNvPr>
          <p:cNvSpPr/>
          <p:nvPr/>
        </p:nvSpPr>
        <p:spPr>
          <a:xfrm>
            <a:off x="561592" y="342900"/>
            <a:ext cx="16954173" cy="9293777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EEFFF84A-47E5-DF53-0492-47922DB039A9}"/>
              </a:ext>
            </a:extLst>
          </p:cNvPr>
          <p:cNvSpPr/>
          <p:nvPr/>
        </p:nvSpPr>
        <p:spPr>
          <a:xfrm>
            <a:off x="3905103" y="1062049"/>
            <a:ext cx="9334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 and Snowflake Schema</a:t>
            </a:r>
            <a:endParaRPr lang="en-US" sz="4374" dirty="0"/>
          </a:p>
        </p:txBody>
      </p:sp>
      <p:pic>
        <p:nvPicPr>
          <p:cNvPr id="52" name="Image 0" descr="preencoded.png">
            <a:extLst>
              <a:ext uri="{FF2B5EF4-FFF2-40B4-BE49-F238E27FC236}">
                <a16:creationId xmlns:a16="http://schemas.microsoft.com/office/drawing/2014/main" id="{0345F1D6-711B-8A1F-7578-825FD8BB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29" y="2946265"/>
            <a:ext cx="4800124" cy="2966680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2A9D9C22-7A1A-FCDA-2CB6-A75E1BBE5C93}"/>
              </a:ext>
            </a:extLst>
          </p:cNvPr>
          <p:cNvSpPr/>
          <p:nvPr/>
        </p:nvSpPr>
        <p:spPr>
          <a:xfrm>
            <a:off x="3772229" y="61905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60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</a:t>
            </a:r>
            <a:endParaRPr lang="en-US" sz="2600" dirty="0"/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45148F64-4C29-33BF-3A93-82940CBA0842}"/>
              </a:ext>
            </a:extLst>
          </p:cNvPr>
          <p:cNvSpPr/>
          <p:nvPr/>
        </p:nvSpPr>
        <p:spPr>
          <a:xfrm>
            <a:off x="3772229" y="6759956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 fact table surrounded by dimension tables, forming a star-like structure.</a:t>
            </a:r>
            <a:endParaRPr lang="en-US" sz="2400" dirty="0"/>
          </a:p>
        </p:txBody>
      </p:sp>
      <p:pic>
        <p:nvPicPr>
          <p:cNvPr id="55" name="Image 1" descr="preencoded.png">
            <a:extLst>
              <a:ext uri="{FF2B5EF4-FFF2-40B4-BE49-F238E27FC236}">
                <a16:creationId xmlns:a16="http://schemas.microsoft.com/office/drawing/2014/main" id="{D1656CCA-2D44-E8F4-211E-45DBCF9B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08" y="2946265"/>
            <a:ext cx="4800124" cy="2966680"/>
          </a:xfrm>
          <a:prstGeom prst="rect">
            <a:avLst/>
          </a:prstGeom>
        </p:spPr>
      </p:pic>
      <p:sp>
        <p:nvSpPr>
          <p:cNvPr id="56" name="Text 5">
            <a:extLst>
              <a:ext uri="{FF2B5EF4-FFF2-40B4-BE49-F238E27FC236}">
                <a16:creationId xmlns:a16="http://schemas.microsoft.com/office/drawing/2014/main" id="{EF77297E-EBF4-D2CC-6C33-FE99C2BBB726}"/>
              </a:ext>
            </a:extLst>
          </p:cNvPr>
          <p:cNvSpPr/>
          <p:nvPr/>
        </p:nvSpPr>
        <p:spPr>
          <a:xfrm>
            <a:off x="8905608" y="6190599"/>
            <a:ext cx="2438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60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Snowflake Schema</a:t>
            </a:r>
            <a:endParaRPr lang="en-US" sz="2600" dirty="0"/>
          </a:p>
        </p:txBody>
      </p:sp>
      <p:sp>
        <p:nvSpPr>
          <p:cNvPr id="57" name="Text 6">
            <a:extLst>
              <a:ext uri="{FF2B5EF4-FFF2-40B4-BE49-F238E27FC236}">
                <a16:creationId xmlns:a16="http://schemas.microsoft.com/office/drawing/2014/main" id="{8CB665C0-6132-0622-A8AA-C47B53CBCDA8}"/>
              </a:ext>
            </a:extLst>
          </p:cNvPr>
          <p:cNvSpPr/>
          <p:nvPr/>
        </p:nvSpPr>
        <p:spPr>
          <a:xfrm>
            <a:off x="8905608" y="6759956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Extended version of the star schema with normalized dimension tables.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794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29736</TotalTime>
  <Words>917</Words>
  <Application>Microsoft Office PowerPoint</Application>
  <PresentationFormat>Custom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Lora</vt:lpstr>
      <vt:lpstr>Lato Bold</vt:lpstr>
      <vt:lpstr>Source Sans Pro</vt:lpstr>
      <vt:lpstr>Overpass</vt:lpstr>
      <vt:lpstr>Calibri</vt:lpstr>
      <vt:lpstr>Arial</vt:lpstr>
      <vt:lpstr>Söhne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Presentation</dc:title>
  <dc:creator>Gaurav Kumar</dc:creator>
  <cp:lastModifiedBy>Gaurav Kumar</cp:lastModifiedBy>
  <cp:revision>12</cp:revision>
  <dcterms:created xsi:type="dcterms:W3CDTF">2006-08-16T00:00:00Z</dcterms:created>
  <dcterms:modified xsi:type="dcterms:W3CDTF">2023-11-16T19:01:06Z</dcterms:modified>
  <dc:identifier>DAFt1ngk_28</dc:identifier>
</cp:coreProperties>
</file>